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2" r:id="rId9"/>
    <p:sldId id="266" r:id="rId10"/>
    <p:sldId id="263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6"/>
    <p:restoredTop sz="88912"/>
  </p:normalViewPr>
  <p:slideViewPr>
    <p:cSldViewPr snapToGrid="0" snapToObjects="1" showGuides="1">
      <p:cViewPr varScale="1">
        <p:scale>
          <a:sx n="48" d="100"/>
          <a:sy n="48" d="100"/>
        </p:scale>
        <p:origin x="-62" y="-557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03CB91-DE47-4145-8D0D-271E948CC8A4}" type="datetimeFigureOut">
              <a:rPr lang="en-US" smtClean="0"/>
              <a:pPr/>
              <a:t>9/29/2021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FFDEB8-DA5E-8147-9219-1F33B40D74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3431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Of the remaining 86 patients, 80.2% patients became hypothyroid  with a median follow up of 11.9 months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50% became hypothyroid at approximately 10 months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greatest proportion of patients becoming hypothyroid occurred in the group treated with salvage laryngectomy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FFDEB8-DA5E-8147-9219-1F33B40D745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813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150A0E-3B00-3E45-8FAC-3CB3FD1D4B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4733A85-5CD5-7D41-B396-D8C61D80DD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1400C06-458E-D943-A8C6-060E48632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E0D13-A545-A64E-A3CC-2E1DBC8C9084}" type="datetimeFigureOut">
              <a:rPr lang="en-US" smtClean="0"/>
              <a:pPr/>
              <a:t>9/29/2021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6154CE8-74C1-EF4D-9F0C-6FB171D0D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E29078F-971D-A642-96B2-4B9261832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3F749-9C60-424A-82B4-71C38D02C3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84654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311734F-3E30-664D-A4BE-C5314FFCC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81F032E-781C-1F4D-848D-456E327367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F826CD7-943F-6949-A47A-4F69E3A04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E0D13-A545-A64E-A3CC-2E1DBC8C9084}" type="datetimeFigureOut">
              <a:rPr lang="en-US" smtClean="0"/>
              <a:pPr/>
              <a:t>9/29/2021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F1F6ADE-DD93-C441-ACBA-E1D549979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A1FA6CC-1E4E-B543-A31C-D561A794C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3F749-9C60-424A-82B4-71C38D02C3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27697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AD92E5AC-8436-D94B-AADF-5118BDD8E2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39C31E3-E5D7-3B46-9C24-1A026F5DE5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A654742-A0A8-ED45-8E2A-B6DDCD81C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E0D13-A545-A64E-A3CC-2E1DBC8C9084}" type="datetimeFigureOut">
              <a:rPr lang="en-US" smtClean="0"/>
              <a:pPr/>
              <a:t>9/29/2021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5C9D128-BDD1-B048-85D1-242BDA8AD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D0C19F7-A127-2148-86F0-F4300AAF8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3F749-9C60-424A-82B4-71C38D02C3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48206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1F8867-1076-6C4F-9A56-62EAA713E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573E2E1-F404-9A47-877F-F7E050750E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8DEE87F-CD70-ED4C-8D55-75705200B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E0D13-A545-A64E-A3CC-2E1DBC8C9084}" type="datetimeFigureOut">
              <a:rPr lang="en-US" smtClean="0"/>
              <a:pPr/>
              <a:t>9/29/2021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E9D3ABC-777C-A042-BAAE-6C24963F3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67DD878-8CD8-0D49-9162-11B380BF4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3F749-9C60-424A-82B4-71C38D02C3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20488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4143F1-4CA2-454B-81DD-7360685BE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A5DB283-3149-D342-93A1-F8FD784C38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FC0EE9B-19DA-CC47-947F-CBECAA15C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E0D13-A545-A64E-A3CC-2E1DBC8C9084}" type="datetimeFigureOut">
              <a:rPr lang="en-US" smtClean="0"/>
              <a:pPr/>
              <a:t>9/29/2021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4554B3B-E177-D742-8B61-E09B889FB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CC554A7-C75C-674C-BE6F-9F1FA94B1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3F749-9C60-424A-82B4-71C38D02C3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5279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1564265-72C9-2B48-AED0-9C114B2A6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E10A9F5-9DE4-434C-B23D-E065CD50DC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2DA7008-A67E-5941-9909-B5374C2653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BC3832C-5AFD-0547-8D41-8A3ADA576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E0D13-A545-A64E-A3CC-2E1DBC8C9084}" type="datetimeFigureOut">
              <a:rPr lang="en-US" smtClean="0"/>
              <a:pPr/>
              <a:t>9/29/2021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C4201E0-5948-F740-AED8-07AA0F556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11ECC7E-2922-8C45-9529-7C48A6F56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3F749-9C60-424A-82B4-71C38D02C3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30506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F2F557D-BB23-C444-A288-F93AE29A6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5F68D57-8D2D-1045-9BEE-BAADEC4085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F726789-CBFD-D847-9B60-BA445B13BE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86DE343-8AB3-A241-B537-4D56AAD61F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69227E2D-8FF2-764A-8D0D-254A639E6A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17FC03B9-23EA-C148-A663-952D3E3E27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E0D13-A545-A64E-A3CC-2E1DBC8C9084}" type="datetimeFigureOut">
              <a:rPr lang="en-US" smtClean="0"/>
              <a:pPr/>
              <a:t>9/29/2021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270AFAC4-665D-6348-B4E8-DB4BAA0B0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B8EC55F2-9BCE-E441-AF85-62D1B188C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3F749-9C60-424A-82B4-71C38D02C3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5764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3B24A8F-5385-CC43-80BC-54727567B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7D88395-B965-6644-B2BA-047F13ACE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E0D13-A545-A64E-A3CC-2E1DBC8C9084}" type="datetimeFigureOut">
              <a:rPr lang="en-US" smtClean="0"/>
              <a:pPr/>
              <a:t>9/29/2021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2D2ED28-F8D0-5C44-8E79-6BBF3FB8D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B3526AC-041E-0B42-92AF-BABD8FF72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3F749-9C60-424A-82B4-71C38D02C3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06683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E689DCEB-BB82-C84D-9EE2-538D52C16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E0D13-A545-A64E-A3CC-2E1DBC8C9084}" type="datetimeFigureOut">
              <a:rPr lang="en-US" smtClean="0"/>
              <a:pPr/>
              <a:t>9/29/2021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E48EACEB-A9E9-5149-AAB4-F049FED1D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A5B1E23-2B9D-DA4D-9732-7EBD634A8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3F749-9C60-424A-82B4-71C38D02C3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34341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B795B7-376A-274C-BCBB-6040A2E5B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02410F7-84C4-A046-9686-0812B90F25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72BC7D2-D34D-3C41-B283-9FBFA3F0ED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C8797B4-11F4-1244-97B5-B04D2D669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E0D13-A545-A64E-A3CC-2E1DBC8C9084}" type="datetimeFigureOut">
              <a:rPr lang="en-US" smtClean="0"/>
              <a:pPr/>
              <a:t>9/29/2021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DCE79E5-7820-1849-B9D7-2CCAEABA7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BBBEAF8-EB92-6349-B998-7EC0FA930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3F749-9C60-424A-82B4-71C38D02C3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40349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AA398F7-4DD4-0A40-A5B0-668B7B418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C498CAD4-123F-9044-B3A6-62BE060A15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A028E0A-6E3A-8849-8BDD-68B3C4F03E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76D236B-69D6-7042-B047-10E2436B3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E0D13-A545-A64E-A3CC-2E1DBC8C9084}" type="datetimeFigureOut">
              <a:rPr lang="en-US" smtClean="0"/>
              <a:pPr/>
              <a:t>9/29/2021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73FE2E8-4224-F440-BAB2-13FCB325E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633CA70-A632-3E47-B1B0-62C386C5D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3F749-9C60-424A-82B4-71C38D02C3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0726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4AAA1398-6209-BD41-AB4F-654C87FE1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C35AC11-E36C-5446-B15D-4467079534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80138F1-13EC-4949-89E6-CEC11C6F4F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E0D13-A545-A64E-A3CC-2E1DBC8C9084}" type="datetimeFigureOut">
              <a:rPr lang="en-US" smtClean="0"/>
              <a:pPr/>
              <a:t>9/29/2021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7A82F6A-AD09-A943-97B2-9291BADEC0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3EE7678-163B-4F43-8D9B-421A49E011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3F749-9C60-424A-82B4-71C38D02C3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76692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C0B27210-D0CA-4654-B3E3-9ABB4F178EA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262CB2D6-90B4-394E-A509-2DB681E45E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82136" y="1783959"/>
            <a:ext cx="5621178" cy="1490582"/>
          </a:xfrm>
        </p:spPr>
        <p:txBody>
          <a:bodyPr anchor="b">
            <a:normAutofit/>
          </a:bodyPr>
          <a:lstStyle/>
          <a:p>
            <a:pPr algn="l"/>
            <a:r>
              <a:rPr lang="en-US" sz="4700" b="1" dirty="0">
                <a:solidFill>
                  <a:schemeClr val="bg1"/>
                </a:solidFill>
              </a:rPr>
              <a:t>Monitoring TFTs after </a:t>
            </a:r>
            <a:br>
              <a:rPr lang="en-US" sz="4700" b="1" dirty="0">
                <a:solidFill>
                  <a:schemeClr val="bg1"/>
                </a:solidFill>
              </a:rPr>
            </a:br>
            <a:r>
              <a:rPr lang="en-US" sz="4700" b="1" dirty="0">
                <a:solidFill>
                  <a:schemeClr val="bg1"/>
                </a:solidFill>
              </a:rPr>
              <a:t>Head and Neck cancer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41D01A1-DA67-B94D-9082-982DA92EA9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72782" y="3653353"/>
            <a:ext cx="5337168" cy="1490582"/>
          </a:xfrm>
        </p:spPr>
        <p:txBody>
          <a:bodyPr anchor="t">
            <a:noAutofit/>
          </a:bodyPr>
          <a:lstStyle/>
          <a:p>
            <a:pPr algn="l"/>
            <a:r>
              <a:rPr lang="en-US" sz="2000" dirty="0">
                <a:solidFill>
                  <a:schemeClr val="bg1"/>
                </a:solidFill>
              </a:rPr>
              <a:t>Mr. Ashley Hay</a:t>
            </a:r>
          </a:p>
          <a:p>
            <a:pPr algn="l"/>
            <a:r>
              <a:rPr lang="en-US" sz="2000" dirty="0">
                <a:solidFill>
                  <a:schemeClr val="bg1"/>
                </a:solidFill>
              </a:rPr>
              <a:t>ENT| Head and Neck | Thyroid Consultant Surgeon, NHS Lothian</a:t>
            </a:r>
          </a:p>
          <a:p>
            <a:pPr algn="l"/>
            <a:r>
              <a:rPr lang="en-US" sz="2000" dirty="0">
                <a:solidFill>
                  <a:schemeClr val="bg1"/>
                </a:solidFill>
              </a:rPr>
              <a:t>September 2021</a:t>
            </a:r>
          </a:p>
        </p:txBody>
      </p:sp>
      <p:sp>
        <p:nvSpPr>
          <p:cNvPr id="27" name="Freeform: Shape 23">
            <a:extLst>
              <a:ext uri="{FF2B5EF4-FFF2-40B4-BE49-F238E27FC236}">
                <a16:creationId xmlns:a16="http://schemas.microsoft.com/office/drawing/2014/main" xmlns="" id="{1DB7C82F-AB7E-4F0C-B829-FA1B9C41518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xmlns="" id="{70B66945-4967-4040-926D-DCA44313CDA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42030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28075"/>
    </mc:Choice>
    <mc:Fallback>
      <p:transition spd="slow" advTm="28075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4E653B-B94A-9944-83E5-CDF02D4EE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3505495" cy="1622321"/>
          </a:xfrm>
        </p:spPr>
        <p:txBody>
          <a:bodyPr>
            <a:normAutofit/>
          </a:bodyPr>
          <a:lstStyle/>
          <a:p>
            <a:r>
              <a:rPr lang="en-US" dirty="0"/>
              <a:t>Future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7BA4EFC-A6F2-3849-A7D9-055B566785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133" y="2261742"/>
            <a:ext cx="4353923" cy="3785419"/>
          </a:xfrm>
        </p:spPr>
        <p:txBody>
          <a:bodyPr>
            <a:normAutofit/>
          </a:bodyPr>
          <a:lstStyle/>
          <a:p>
            <a:r>
              <a:rPr lang="en-US" sz="3200" dirty="0"/>
              <a:t>Increase awareness of hypothyroidism after H&amp;N treatment</a:t>
            </a:r>
          </a:p>
          <a:p>
            <a:r>
              <a:rPr lang="en-US" sz="3200" dirty="0"/>
              <a:t>Request H&amp;N patient are placed on an automatic recall for annual TFTs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xmlns="" id="{5E39A796-BE83-48B1-B33F-35C4A32AAB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ounded Rectangle 9">
            <a:extLst>
              <a:ext uri="{FF2B5EF4-FFF2-40B4-BE49-F238E27FC236}">
                <a16:creationId xmlns:a16="http://schemas.microsoft.com/office/drawing/2014/main" xmlns="" id="{72F84B47-E267-4194-8194-831DB7B5547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123688" y="557784"/>
            <a:ext cx="658409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70999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52699"/>
    </mc:Choice>
    <mc:Fallback>
      <p:transition spd="slow" advTm="52699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6309ED5-D0FA-2A4C-9E46-2348BEE3F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A210512-7532-B24B-B330-8C7EA616C1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u="sng" dirty="0"/>
              <a:t>Mr Ashley J Hay MBChB, MSc, FRCS ORL-HNS 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Honorary Clinical Senior Lecturer at The University of Edinburgh</a:t>
            </a:r>
          </a:p>
          <a:p>
            <a:r>
              <a:rPr lang="en-GB" dirty="0"/>
              <a:t>Consultant Surgeon</a:t>
            </a:r>
          </a:p>
          <a:p>
            <a:r>
              <a:rPr lang="en-GB" dirty="0" err="1"/>
              <a:t>Otolaryngology|Head</a:t>
            </a:r>
            <a:r>
              <a:rPr lang="en-GB" dirty="0"/>
              <a:t> and Neck </a:t>
            </a:r>
            <a:r>
              <a:rPr lang="en-GB" dirty="0" err="1"/>
              <a:t>Oncology|Thyroid</a:t>
            </a:r>
            <a:endParaRPr lang="en-GB" dirty="0"/>
          </a:p>
          <a:p>
            <a:r>
              <a:rPr lang="en-GB" dirty="0"/>
              <a:t>NHS Lothian, Scotland</a:t>
            </a:r>
          </a:p>
          <a:p>
            <a:endParaRPr lang="en-GB" dirty="0"/>
          </a:p>
          <a:p>
            <a:r>
              <a:rPr lang="en-GB" dirty="0" err="1"/>
              <a:t>Ashley.hay@nhslothian.scot.nhs.uk</a:t>
            </a: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833117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0696"/>
    </mc:Choice>
    <mc:Fallback>
      <p:transition spd="slow" advTm="10696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>
            <a:extLst>
              <a:ext uri="{FF2B5EF4-FFF2-40B4-BE49-F238E27FC236}">
                <a16:creationId xmlns:a16="http://schemas.microsoft.com/office/drawing/2014/main" xmlns="" id="{95724071-AC7B-4A67-934B-CD7F9074580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" y="-4573"/>
            <a:ext cx="12192000" cy="1855871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B393AD05-4227-224E-BF0C-A3144D008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Head and Neck Cancer</a:t>
            </a:r>
          </a:p>
        </p:txBody>
      </p:sp>
    </p:spTree>
    <p:extLst>
      <p:ext uri="{BB962C8B-B14F-4D97-AF65-F5344CB8AC3E}">
        <p14:creationId xmlns:p14="http://schemas.microsoft.com/office/powerpoint/2010/main" xmlns="" val="32863997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2000" advTm="79227"/>
    </mc:Choice>
    <mc:Fallback>
      <p:transition spd="slow" advTm="79227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272EB33-927C-FA41-99BC-3137A0D96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290" y="855574"/>
            <a:ext cx="4249006" cy="1325563"/>
          </a:xfrm>
        </p:spPr>
        <p:txBody>
          <a:bodyPr>
            <a:normAutofit/>
          </a:bodyPr>
          <a:lstStyle/>
          <a:p>
            <a:r>
              <a:rPr lang="en-US" sz="6000" b="1" dirty="0"/>
              <a:t>Treatments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C3DF98A-E309-5A4D-97D2-DC222F042C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290" y="3124784"/>
            <a:ext cx="5530710" cy="315230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4000" dirty="0"/>
              <a:t>Head and neck radiation</a:t>
            </a:r>
          </a:p>
          <a:p>
            <a:pPr lvl="1"/>
            <a:r>
              <a:rPr lang="en-US" sz="4000" dirty="0"/>
              <a:t>Larynx</a:t>
            </a:r>
          </a:p>
          <a:p>
            <a:pPr lvl="1"/>
            <a:r>
              <a:rPr lang="en-US" sz="4000" dirty="0"/>
              <a:t>Oropharynx</a:t>
            </a:r>
          </a:p>
          <a:p>
            <a:pPr lvl="1"/>
            <a:r>
              <a:rPr lang="en-US" sz="4000" dirty="0"/>
              <a:t>Adjuvant treatments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A86541C6-61B1-4DAA-B57A-EAF3F24F049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4933310" y="1"/>
            <a:ext cx="6488456" cy="3036711"/>
          </a:xfrm>
          <a:custGeom>
            <a:avLst/>
            <a:gdLst>
              <a:gd name="connsiteX0" fmla="*/ 0 w 6488456"/>
              <a:gd name="connsiteY0" fmla="*/ 0 h 3036711"/>
              <a:gd name="connsiteX1" fmla="*/ 6488456 w 6488456"/>
              <a:gd name="connsiteY1" fmla="*/ 0 h 3036711"/>
              <a:gd name="connsiteX2" fmla="*/ 6482686 w 6488456"/>
              <a:gd name="connsiteY2" fmla="*/ 114279 h 3036711"/>
              <a:gd name="connsiteX3" fmla="*/ 3244228 w 6488456"/>
              <a:gd name="connsiteY3" fmla="*/ 3036711 h 3036711"/>
              <a:gd name="connsiteX4" fmla="*/ 5771 w 6488456"/>
              <a:gd name="connsiteY4" fmla="*/ 114279 h 3036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88456" h="3036711">
                <a:moveTo>
                  <a:pt x="0" y="0"/>
                </a:moveTo>
                <a:lnTo>
                  <a:pt x="6488456" y="0"/>
                </a:lnTo>
                <a:lnTo>
                  <a:pt x="6482686" y="114279"/>
                </a:lnTo>
                <a:cubicBezTo>
                  <a:pt x="6315984" y="1755766"/>
                  <a:pt x="4929697" y="3036711"/>
                  <a:pt x="3244228" y="3036711"/>
                </a:cubicBezTo>
                <a:cubicBezTo>
                  <a:pt x="1558760" y="3036711"/>
                  <a:pt x="172473" y="1755766"/>
                  <a:pt x="5771" y="114279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71750011-2006-46BB-AFDE-C6E46175233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6993989" y="2900758"/>
            <a:ext cx="5198011" cy="3957242"/>
          </a:xfrm>
          <a:custGeom>
            <a:avLst/>
            <a:gdLst>
              <a:gd name="connsiteX0" fmla="*/ 1942747 w 5198011"/>
              <a:gd name="connsiteY0" fmla="*/ 0 h 3957242"/>
              <a:gd name="connsiteX1" fmla="*/ 5198011 w 5198011"/>
              <a:gd name="connsiteY1" fmla="*/ 3255264 h 3957242"/>
              <a:gd name="connsiteX2" fmla="*/ 5131876 w 5198011"/>
              <a:gd name="connsiteY2" fmla="*/ 3911314 h 3957242"/>
              <a:gd name="connsiteX3" fmla="*/ 5120066 w 5198011"/>
              <a:gd name="connsiteY3" fmla="*/ 3957242 h 3957242"/>
              <a:gd name="connsiteX4" fmla="*/ 0 w 5198011"/>
              <a:gd name="connsiteY4" fmla="*/ 3957242 h 3957242"/>
              <a:gd name="connsiteX5" fmla="*/ 0 w 5198011"/>
              <a:gd name="connsiteY5" fmla="*/ 647700 h 3957242"/>
              <a:gd name="connsiteX6" fmla="*/ 122698 w 5198011"/>
              <a:gd name="connsiteY6" fmla="*/ 555948 h 3957242"/>
              <a:gd name="connsiteX7" fmla="*/ 1942747 w 5198011"/>
              <a:gd name="connsiteY7" fmla="*/ 0 h 3957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98011" h="3957242">
                <a:moveTo>
                  <a:pt x="1942747" y="0"/>
                </a:moveTo>
                <a:cubicBezTo>
                  <a:pt x="3740580" y="0"/>
                  <a:pt x="5198011" y="1457431"/>
                  <a:pt x="5198011" y="3255264"/>
                </a:cubicBezTo>
                <a:cubicBezTo>
                  <a:pt x="5198011" y="3479993"/>
                  <a:pt x="5175239" y="3699404"/>
                  <a:pt x="5131876" y="3911314"/>
                </a:cubicBezTo>
                <a:lnTo>
                  <a:pt x="5120066" y="3957242"/>
                </a:lnTo>
                <a:lnTo>
                  <a:pt x="0" y="3957242"/>
                </a:lnTo>
                <a:lnTo>
                  <a:pt x="0" y="647700"/>
                </a:lnTo>
                <a:lnTo>
                  <a:pt x="122698" y="555948"/>
                </a:lnTo>
                <a:cubicBezTo>
                  <a:pt x="642241" y="204951"/>
                  <a:pt x="1268560" y="0"/>
                  <a:pt x="1942747" y="0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323629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2000" advTm="39978"/>
    </mc:Choice>
    <mc:Fallback>
      <p:transition spd="slow" advTm="39978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400638C-4B02-D647-BDBB-FC5345B784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34134" y="1396289"/>
            <a:ext cx="5006336" cy="1325563"/>
          </a:xfrm>
        </p:spPr>
        <p:txBody>
          <a:bodyPr>
            <a:normAutofit/>
          </a:bodyPr>
          <a:lstStyle/>
          <a:p>
            <a:r>
              <a:rPr lang="en-US" sz="6000" b="1" dirty="0"/>
              <a:t>Surgery</a:t>
            </a:r>
            <a:endParaRPr lang="en-US" b="1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4F74D28C-3268-4E35-8EE1-D92CB4A85A7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xmlns="" id="{AA155D68-A000-4EEE-98CB-E66F72E1D0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38578" y="2871982"/>
            <a:ext cx="5004073" cy="3181684"/>
          </a:xfrm>
        </p:spPr>
        <p:txBody>
          <a:bodyPr anchor="t">
            <a:normAutofit/>
          </a:bodyPr>
          <a:lstStyle/>
          <a:p>
            <a:r>
              <a:rPr lang="en-US" sz="3600" dirty="0"/>
              <a:t>Thyroidectomy</a:t>
            </a:r>
          </a:p>
          <a:p>
            <a:r>
              <a:rPr lang="en-US" sz="3600" dirty="0"/>
              <a:t>Laryngectomy</a:t>
            </a:r>
          </a:p>
          <a:p>
            <a:r>
              <a:rPr lang="en-US" sz="3600" dirty="0" err="1"/>
              <a:t>Laryngopharyngectomy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7263364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2000" advTm="82867"/>
    </mc:Choice>
    <mc:Fallback>
      <p:transition spd="slow" advTm="82867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823AC064-BC96-4F32-8AE1-B2FD3875482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96882" y="280374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B6D7F7-C020-4540-BE81-23BD4EBEA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351" y="433545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>
                <a:solidFill>
                  <a:srgbClr val="FFFFFF"/>
                </a:solidFill>
              </a:rPr>
              <a:t>Post Treatment thyroid functions tests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7E7C77BC-7138-40B1-A15B-20F57A49462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2230078" y="1522292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10">
            <a:extLst>
              <a:ext uri="{FF2B5EF4-FFF2-40B4-BE49-F238E27FC236}">
                <a16:creationId xmlns:a16="http://schemas.microsoft.com/office/drawing/2014/main" xmlns="" id="{7E59FE63-96D7-D74C-8EB3-9E11FEE0271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 r="6394"/>
          <a:stretch/>
        </p:blipFill>
        <p:spPr bwMode="auto">
          <a:xfrm>
            <a:off x="6250802" y="3429000"/>
            <a:ext cx="5830764" cy="2016453"/>
          </a:xfrm>
          <a:prstGeom prst="rect">
            <a:avLst/>
          </a:prstGeom>
          <a:noFill/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DB146403-F3D6-484B-B2ED-97F9565D037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6116278" y="2596836"/>
            <a:ext cx="0" cy="3657600"/>
          </a:xfrm>
          <a:prstGeom prst="line">
            <a:avLst/>
          </a:prstGeom>
          <a:ln w="101600" cmpd="dbl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9">
            <a:extLst>
              <a:ext uri="{FF2B5EF4-FFF2-40B4-BE49-F238E27FC236}">
                <a16:creationId xmlns:a16="http://schemas.microsoft.com/office/drawing/2014/main" xmlns="" id="{998CD825-8E54-8D47-A32D-BBDA94585B2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 l="4204" t="1017" r="5213" b="-1017"/>
          <a:stretch/>
        </p:blipFill>
        <p:spPr bwMode="auto">
          <a:xfrm>
            <a:off x="167882" y="2596836"/>
            <a:ext cx="5813873" cy="1989678"/>
          </a:xfrm>
          <a:prstGeom prst="rect">
            <a:avLst/>
          </a:prstGeom>
          <a:noFill/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30D0E3F8-4A2C-7C47-B8F1-12D6FC828C03}"/>
              </a:ext>
            </a:extLst>
          </p:cNvPr>
          <p:cNvSpPr txBox="1"/>
          <p:nvPr/>
        </p:nvSpPr>
        <p:spPr>
          <a:xfrm>
            <a:off x="6647542" y="5764837"/>
            <a:ext cx="2627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? Head and Neck surgery</a:t>
            </a:r>
          </a:p>
        </p:txBody>
      </p:sp>
    </p:spTree>
    <p:extLst>
      <p:ext uri="{BB962C8B-B14F-4D97-AF65-F5344CB8AC3E}">
        <p14:creationId xmlns:p14="http://schemas.microsoft.com/office/powerpoint/2010/main" xmlns="" val="14439057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63984"/>
    </mc:Choice>
    <mc:Fallback>
      <p:transition spd="slow" advTm="63984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74650F3-6017-244B-A806-A6B80FA5B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well is this checked?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08D3DC8-53DF-FE44-9FE6-C1167603F2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52700" y="1759745"/>
            <a:ext cx="7086600" cy="721632"/>
          </a:xfrm>
        </p:spPr>
        <p:txBody>
          <a:bodyPr/>
          <a:lstStyle/>
          <a:p>
            <a:r>
              <a:rPr lang="en-US" dirty="0"/>
              <a:t>Audits of practice in the Head and Neck unit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16214C93-FB43-0144-B44D-8A44C35F7265}"/>
              </a:ext>
            </a:extLst>
          </p:cNvPr>
          <p:cNvSpPr txBox="1">
            <a:spLocks/>
          </p:cNvSpPr>
          <p:nvPr/>
        </p:nvSpPr>
        <p:spPr>
          <a:xfrm>
            <a:off x="1105270" y="2550434"/>
            <a:ext cx="3543299" cy="7216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Post H&amp;N irradiation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47AD963F-FCEF-5942-9EC4-35CEEA785822}"/>
              </a:ext>
            </a:extLst>
          </p:cNvPr>
          <p:cNvSpPr txBox="1">
            <a:spLocks/>
          </p:cNvSpPr>
          <p:nvPr/>
        </p:nvSpPr>
        <p:spPr>
          <a:xfrm>
            <a:off x="6677876" y="2550434"/>
            <a:ext cx="4675924" cy="612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Post Head and Neck Surgery</a:t>
            </a:r>
          </a:p>
        </p:txBody>
      </p:sp>
    </p:spTree>
    <p:extLst>
      <p:ext uri="{BB962C8B-B14F-4D97-AF65-F5344CB8AC3E}">
        <p14:creationId xmlns:p14="http://schemas.microsoft.com/office/powerpoint/2010/main" xmlns="" val="27116066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20983"/>
    </mc:Choice>
    <mc:Fallback>
      <p:transition spd="slow" advTm="20983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AD21898E-86C0-4C8A-A76C-DF33E844C87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79542" y="0"/>
            <a:ext cx="10432916" cy="6858000"/>
          </a:xfrm>
          <a:custGeom>
            <a:avLst/>
            <a:gdLst>
              <a:gd name="connsiteX0" fmla="*/ 1287962 w 10432916"/>
              <a:gd name="connsiteY0" fmla="*/ 0 h 6858000"/>
              <a:gd name="connsiteX1" fmla="*/ 9144956 w 10432916"/>
              <a:gd name="connsiteY1" fmla="*/ 0 h 6858000"/>
              <a:gd name="connsiteX2" fmla="*/ 9241731 w 10432916"/>
              <a:gd name="connsiteY2" fmla="*/ 111692 h 6858000"/>
              <a:gd name="connsiteX3" fmla="*/ 10432916 w 10432916"/>
              <a:gd name="connsiteY3" fmla="*/ 3429001 h 6858000"/>
              <a:gd name="connsiteX4" fmla="*/ 9241730 w 10432916"/>
              <a:gd name="connsiteY4" fmla="*/ 6746310 h 6858000"/>
              <a:gd name="connsiteX5" fmla="*/ 9144957 w 10432916"/>
              <a:gd name="connsiteY5" fmla="*/ 6858000 h 6858000"/>
              <a:gd name="connsiteX6" fmla="*/ 1287959 w 10432916"/>
              <a:gd name="connsiteY6" fmla="*/ 6858000 h 6858000"/>
              <a:gd name="connsiteX7" fmla="*/ 1191186 w 10432916"/>
              <a:gd name="connsiteY7" fmla="*/ 6746310 h 6858000"/>
              <a:gd name="connsiteX8" fmla="*/ 0 w 10432916"/>
              <a:gd name="connsiteY8" fmla="*/ 3429001 h 6858000"/>
              <a:gd name="connsiteX9" fmla="*/ 1191186 w 10432916"/>
              <a:gd name="connsiteY9" fmla="*/ 11169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32916" h="6858000">
                <a:moveTo>
                  <a:pt x="1287962" y="0"/>
                </a:moveTo>
                <a:lnTo>
                  <a:pt x="9144956" y="0"/>
                </a:lnTo>
                <a:lnTo>
                  <a:pt x="9241731" y="111692"/>
                </a:lnTo>
                <a:cubicBezTo>
                  <a:pt x="9985889" y="1013175"/>
                  <a:pt x="10432916" y="2168897"/>
                  <a:pt x="10432916" y="3429001"/>
                </a:cubicBezTo>
                <a:cubicBezTo>
                  <a:pt x="10432916" y="4689105"/>
                  <a:pt x="9985889" y="5844827"/>
                  <a:pt x="9241730" y="6746310"/>
                </a:cubicBezTo>
                <a:lnTo>
                  <a:pt x="9144957" y="6858000"/>
                </a:lnTo>
                <a:lnTo>
                  <a:pt x="1287959" y="6858000"/>
                </a:lnTo>
                <a:lnTo>
                  <a:pt x="1191186" y="6746310"/>
                </a:lnTo>
                <a:cubicBezTo>
                  <a:pt x="447027" y="5844827"/>
                  <a:pt x="0" y="4689105"/>
                  <a:pt x="0" y="3429001"/>
                </a:cubicBezTo>
                <a:cubicBezTo>
                  <a:pt x="0" y="2168897"/>
                  <a:pt x="447027" y="1013175"/>
                  <a:pt x="1191186" y="11169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5C8F04BD-D093-45D0-B54C-50FDB308B4E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134942" y="0"/>
            <a:ext cx="9922116" cy="6858000"/>
          </a:xfrm>
          <a:custGeom>
            <a:avLst/>
            <a:gdLst>
              <a:gd name="connsiteX0" fmla="*/ 1378575 w 9922116"/>
              <a:gd name="connsiteY0" fmla="*/ 0 h 6858000"/>
              <a:gd name="connsiteX1" fmla="*/ 8543542 w 9922116"/>
              <a:gd name="connsiteY1" fmla="*/ 0 h 6858000"/>
              <a:gd name="connsiteX2" fmla="*/ 8633323 w 9922116"/>
              <a:gd name="connsiteY2" fmla="*/ 94145 h 6858000"/>
              <a:gd name="connsiteX3" fmla="*/ 9922116 w 9922116"/>
              <a:gd name="connsiteY3" fmla="*/ 3429001 h 6858000"/>
              <a:gd name="connsiteX4" fmla="*/ 8633323 w 9922116"/>
              <a:gd name="connsiteY4" fmla="*/ 6763858 h 6858000"/>
              <a:gd name="connsiteX5" fmla="*/ 8543544 w 9922116"/>
              <a:gd name="connsiteY5" fmla="*/ 6858000 h 6858000"/>
              <a:gd name="connsiteX6" fmla="*/ 1378573 w 9922116"/>
              <a:gd name="connsiteY6" fmla="*/ 6858000 h 6858000"/>
              <a:gd name="connsiteX7" fmla="*/ 1288793 w 9922116"/>
              <a:gd name="connsiteY7" fmla="*/ 6763858 h 6858000"/>
              <a:gd name="connsiteX8" fmla="*/ 0 w 9922116"/>
              <a:gd name="connsiteY8" fmla="*/ 3429001 h 6858000"/>
              <a:gd name="connsiteX9" fmla="*/ 1288793 w 9922116"/>
              <a:gd name="connsiteY9" fmla="*/ 941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22116" h="6858000">
                <a:moveTo>
                  <a:pt x="1378575" y="0"/>
                </a:moveTo>
                <a:lnTo>
                  <a:pt x="8543542" y="0"/>
                </a:lnTo>
                <a:lnTo>
                  <a:pt x="8633323" y="94145"/>
                </a:lnTo>
                <a:cubicBezTo>
                  <a:pt x="9434072" y="974941"/>
                  <a:pt x="9922116" y="2144991"/>
                  <a:pt x="9922116" y="3429001"/>
                </a:cubicBezTo>
                <a:cubicBezTo>
                  <a:pt x="9922116" y="4713011"/>
                  <a:pt x="9434072" y="5883061"/>
                  <a:pt x="8633323" y="6763858"/>
                </a:cubicBezTo>
                <a:lnTo>
                  <a:pt x="8543544" y="6858000"/>
                </a:lnTo>
                <a:lnTo>
                  <a:pt x="1378573" y="6858000"/>
                </a:lnTo>
                <a:lnTo>
                  <a:pt x="1288793" y="6763858"/>
                </a:lnTo>
                <a:cubicBezTo>
                  <a:pt x="488044" y="5883061"/>
                  <a:pt x="0" y="4713011"/>
                  <a:pt x="0" y="3429001"/>
                </a:cubicBezTo>
                <a:cubicBezTo>
                  <a:pt x="0" y="2144991"/>
                  <a:pt x="488044" y="974941"/>
                  <a:pt x="1288793" y="94145"/>
                </a:cubicBez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5836D2-0D96-2D44-81E1-8F315B57B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1147" y="365760"/>
            <a:ext cx="7569706" cy="1288238"/>
          </a:xfrm>
        </p:spPr>
        <p:txBody>
          <a:bodyPr anchor="ctr">
            <a:normAutofit/>
          </a:bodyPr>
          <a:lstStyle/>
          <a:p>
            <a:pPr algn="ctr"/>
            <a:r>
              <a:rPr lang="en-US" sz="4100" dirty="0"/>
              <a:t>Post radiotherapy</a:t>
            </a:r>
            <a:br>
              <a:rPr lang="en-US" sz="4100" dirty="0"/>
            </a:br>
            <a:r>
              <a:rPr lang="en-US" sz="4100" dirty="0"/>
              <a:t>Audit by </a:t>
            </a:r>
            <a:r>
              <a:rPr lang="en-GB" sz="4100" dirty="0"/>
              <a:t>Karen Mactier (ST8)</a:t>
            </a:r>
            <a:endParaRPr lang="en-US" sz="41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6474376-07EA-B84F-BDCA-5223F2BEC6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5569" y="1956816"/>
            <a:ext cx="7860863" cy="4024884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GB" sz="2200"/>
              <a:t>Timeframe: 1</a:t>
            </a:r>
            <a:r>
              <a:rPr lang="en-GB" sz="2200" baseline="30000"/>
              <a:t>st</a:t>
            </a:r>
            <a:r>
              <a:rPr lang="en-GB" sz="2200"/>
              <a:t> clinic appointment 2017</a:t>
            </a:r>
          </a:p>
          <a:p>
            <a:r>
              <a:rPr lang="en-GB" sz="2200" b="1"/>
              <a:t>n = 126</a:t>
            </a:r>
          </a:p>
          <a:p>
            <a:r>
              <a:rPr lang="en-GB" sz="2200" b="1"/>
              <a:t>Before RT: 49/126 (39%)</a:t>
            </a:r>
          </a:p>
          <a:p>
            <a:pPr lvl="1"/>
            <a:r>
              <a:rPr lang="en-GB" sz="2200"/>
              <a:t>Two abnormal (1 subclin ↑T4, 1 clin ↑T4</a:t>
            </a:r>
          </a:p>
          <a:p>
            <a:r>
              <a:rPr lang="en-GB" sz="2200" b="1"/>
              <a:t>After RT: 44/126 (35%)</a:t>
            </a:r>
          </a:p>
          <a:p>
            <a:pPr lvl="1"/>
            <a:r>
              <a:rPr lang="en-GB" sz="2200"/>
              <a:t>10 abnormal (5 subclin ↓T4, 3 clin ↓T4 and 2 clin ↑T4)</a:t>
            </a:r>
          </a:p>
          <a:p>
            <a:r>
              <a:rPr lang="en-GB" sz="2200" b="1"/>
              <a:t>Both before and after RT: 23/126 (18%) (6 abnormal)</a:t>
            </a:r>
          </a:p>
          <a:p>
            <a:pPr lvl="1"/>
            <a:r>
              <a:rPr lang="en-GB" sz="2200"/>
              <a:t>one clin ↑T4 normalised; </a:t>
            </a:r>
          </a:p>
          <a:p>
            <a:pPr lvl="1"/>
            <a:r>
              <a:rPr lang="en-GB" sz="2200"/>
              <a:t>4 normal became subclin ↓T4</a:t>
            </a:r>
          </a:p>
          <a:p>
            <a:pPr lvl="1"/>
            <a:r>
              <a:rPr lang="en-GB" sz="2200"/>
              <a:t>1 normal became clin↓T4 </a:t>
            </a:r>
          </a:p>
          <a:p>
            <a:endParaRPr lang="en-US" sz="2200"/>
          </a:p>
        </p:txBody>
      </p:sp>
    </p:spTree>
    <p:extLst>
      <p:ext uri="{BB962C8B-B14F-4D97-AF65-F5344CB8AC3E}">
        <p14:creationId xmlns:p14="http://schemas.microsoft.com/office/powerpoint/2010/main" xmlns="" val="3625894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2000" advTm="51439"/>
    </mc:Choice>
    <mc:Fallback>
      <p:transition spd="slow" advTm="51439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A7ED975E-30FB-6A47-B57A-07D0780E38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6753" y="215106"/>
            <a:ext cx="7898493" cy="259899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53917F6E-67C9-C746-8012-C3F0CBB98DAA}"/>
              </a:ext>
            </a:extLst>
          </p:cNvPr>
          <p:cNvSpPr txBox="1"/>
          <p:nvPr/>
        </p:nvSpPr>
        <p:spPr>
          <a:xfrm>
            <a:off x="2635966" y="3964259"/>
            <a:ext cx="71845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Laryngectomy patients</a:t>
            </a:r>
          </a:p>
          <a:p>
            <a:pPr algn="ctr"/>
            <a:r>
              <a:rPr lang="en-US" sz="2400" dirty="0"/>
              <a:t>2006- 2019</a:t>
            </a:r>
          </a:p>
          <a:p>
            <a:pPr algn="ctr"/>
            <a:r>
              <a:rPr lang="en-US" sz="2400" dirty="0"/>
              <a:t>102 patient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2F55521B-2DE2-1D40-8F97-A1E96B45E351}"/>
              </a:ext>
            </a:extLst>
          </p:cNvPr>
          <p:cNvSpPr/>
          <p:nvPr/>
        </p:nvSpPr>
        <p:spPr>
          <a:xfrm>
            <a:off x="2438399" y="2819182"/>
            <a:ext cx="801188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02060"/>
                </a:solidFill>
                <a:cs typeface="Calibri Light" panose="020F0302020204030204" pitchFamily="34" charset="0"/>
              </a:rPr>
              <a:t>Lucy Li, Michael Hopkins, Iain Nixon, Ashley Hay</a:t>
            </a:r>
            <a:br>
              <a:rPr lang="en-GB" dirty="0">
                <a:solidFill>
                  <a:srgbClr val="002060"/>
                </a:solidFill>
                <a:cs typeface="Calibri Light" panose="020F0302020204030204" pitchFamily="34" charset="0"/>
              </a:rPr>
            </a:br>
            <a:r>
              <a:rPr lang="en-GB" dirty="0">
                <a:solidFill>
                  <a:srgbClr val="002060"/>
                </a:solidFill>
              </a:rPr>
              <a:t>Department of Otolaryngology Head and Neck Surgery, NHS Lothian, Edinburgh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977381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23162"/>
    </mc:Choice>
    <mc:Fallback>
      <p:transition spd="slow" advTm="23162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xmlns="" id="{1BEE6F6D-E08B-B34F-9D04-9C1CC80F668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65099" y="194422"/>
            <a:ext cx="8996795" cy="645380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065DF6A3-F94E-F246-90EA-EC5F1090FBBF}"/>
              </a:ext>
            </a:extLst>
          </p:cNvPr>
          <p:cNvSpPr txBox="1"/>
          <p:nvPr/>
        </p:nvSpPr>
        <p:spPr>
          <a:xfrm>
            <a:off x="4958499" y="3751869"/>
            <a:ext cx="72335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5 patient presented acutely with hypothyroidism</a:t>
            </a:r>
          </a:p>
        </p:txBody>
      </p:sp>
    </p:spTree>
    <p:extLst>
      <p:ext uri="{BB962C8B-B14F-4D97-AF65-F5344CB8AC3E}">
        <p14:creationId xmlns:p14="http://schemas.microsoft.com/office/powerpoint/2010/main" xmlns="" val="39174613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67567"/>
    </mc:Choice>
    <mc:Fallback>
      <p:transition spd="slow" advTm="67567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7441</TotalTime>
  <Words>256</Words>
  <Application>Microsoft Office PowerPoint</Application>
  <PresentationFormat>Custom</PresentationFormat>
  <Paragraphs>50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Monitoring TFTs after  Head and Neck cancer</vt:lpstr>
      <vt:lpstr>Head and Neck Cancer</vt:lpstr>
      <vt:lpstr>Treatments</vt:lpstr>
      <vt:lpstr>Surgery</vt:lpstr>
      <vt:lpstr>Post Treatment thyroid functions tests</vt:lpstr>
      <vt:lpstr>How well is this checked?</vt:lpstr>
      <vt:lpstr>Post radiotherapy Audit by Karen Mactier (ST8)</vt:lpstr>
      <vt:lpstr>Slide 8</vt:lpstr>
      <vt:lpstr>Slide 9</vt:lpstr>
      <vt:lpstr>Future</vt:lpstr>
      <vt:lpstr>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Monitoring patients after  Head and Neck cancer Treatment</dc:title>
  <dc:creator>HAY Ashley</dc:creator>
  <cp:lastModifiedBy>Sara Jenks</cp:lastModifiedBy>
  <cp:revision>7</cp:revision>
  <dcterms:created xsi:type="dcterms:W3CDTF">2021-09-10T10:13:53Z</dcterms:created>
  <dcterms:modified xsi:type="dcterms:W3CDTF">2021-09-29T14:13:13Z</dcterms:modified>
</cp:coreProperties>
</file>