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7"/>
  </p:notesMasterIdLst>
  <p:sldIdLst>
    <p:sldId id="256" r:id="rId5"/>
    <p:sldId id="257" r:id="rId6"/>
    <p:sldId id="259" r:id="rId7"/>
    <p:sldId id="268" r:id="rId8"/>
    <p:sldId id="283" r:id="rId9"/>
    <p:sldId id="260" r:id="rId10"/>
    <p:sldId id="261" r:id="rId11"/>
    <p:sldId id="262" r:id="rId12"/>
    <p:sldId id="282" r:id="rId13"/>
    <p:sldId id="263" r:id="rId14"/>
    <p:sldId id="264" r:id="rId15"/>
    <p:sldId id="265" r:id="rId16"/>
    <p:sldId id="258" r:id="rId17"/>
    <p:sldId id="270" r:id="rId18"/>
    <p:sldId id="292" r:id="rId19"/>
    <p:sldId id="280" r:id="rId20"/>
    <p:sldId id="286" r:id="rId21"/>
    <p:sldId id="269" r:id="rId22"/>
    <p:sldId id="271" r:id="rId23"/>
    <p:sldId id="272" r:id="rId24"/>
    <p:sldId id="273" r:id="rId25"/>
    <p:sldId id="274" r:id="rId26"/>
    <p:sldId id="287" r:id="rId27"/>
    <p:sldId id="288" r:id="rId28"/>
    <p:sldId id="289" r:id="rId29"/>
    <p:sldId id="277" r:id="rId30"/>
    <p:sldId id="284" r:id="rId31"/>
    <p:sldId id="291" r:id="rId32"/>
    <p:sldId id="285" r:id="rId33"/>
    <p:sldId id="290" r:id="rId34"/>
    <p:sldId id="279" r:id="rId35"/>
    <p:sldId id="266"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212"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DFE08AE9-B69D-4284-AC50-5609697FFC66}" type="datetimeFigureOut">
              <a:rPr lang="en-GB"/>
              <a:pPr>
                <a:defRPr/>
              </a:pPr>
              <a:t>24/11/2017</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6028E1CF-80A4-492F-9C9F-D4F850B7578E}" type="slidenum">
              <a:rPr lang="en-GB"/>
              <a:pPr>
                <a:defRPr/>
              </a:pPr>
              <a:t>‹#›</a:t>
            </a:fld>
            <a:endParaRPr lang="en-GB"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Will be available on lab medicine website.. (NHS Lothian)</a:t>
            </a: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A72ADC-0283-4619-BAD1-585D9EFA5259}" type="slidenum">
              <a:rPr lang="en-GB">
                <a:cs typeface="Arial" charset="0"/>
              </a:rPr>
              <a:pPr fontAlgn="base">
                <a:spcBef>
                  <a:spcPct val="0"/>
                </a:spcBef>
                <a:spcAft>
                  <a:spcPct val="0"/>
                </a:spcAft>
              </a:pPr>
              <a:t>4</a:t>
            </a:fld>
            <a:endParaRPr lang="en-GB">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Costs:  dsDNA ~£5.50    ENA screen ~£8.60             				ENA profile ~ £23</a:t>
            </a:r>
          </a:p>
          <a:p>
            <a:pPr>
              <a:spcBef>
                <a:spcPct val="0"/>
              </a:spcBef>
            </a:pPr>
            <a:r>
              <a:rPr lang="en-GB" smtClean="0"/>
              <a:t>Therefore the total cost for each ANA test can reach ~ £50</a:t>
            </a:r>
          </a:p>
          <a:p>
            <a:pPr>
              <a:spcBef>
                <a:spcPct val="0"/>
              </a:spcBef>
            </a:pPr>
            <a:endParaRPr lang="en-GB"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2818C1-A456-4AF9-B0C1-6D108AAB12A7}" type="slidenum">
              <a:rPr lang="en-GB">
                <a:cs typeface="Arial" charset="0"/>
              </a:rPr>
              <a:pPr fontAlgn="base">
                <a:spcBef>
                  <a:spcPct val="0"/>
                </a:spcBef>
                <a:spcAft>
                  <a:spcPct val="0"/>
                </a:spcAft>
              </a:pPr>
              <a:t>8</a:t>
            </a:fld>
            <a:endParaRPr lang="en-GB">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a:p>
            <a:pPr>
              <a:spcBef>
                <a:spcPct val="0"/>
              </a:spcBef>
            </a:pPr>
            <a:endParaRPr lang="en-GB" smtClean="0"/>
          </a:p>
          <a:p>
            <a:pPr>
              <a:spcBef>
                <a:spcPct val="0"/>
              </a:spcBef>
            </a:pPr>
            <a:endParaRPr lang="en-GB"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801338-A638-48DB-A279-B3B7FCA60573}" type="slidenum">
              <a:rPr lang="en-GB">
                <a:cs typeface="Arial" charset="0"/>
              </a:rPr>
              <a:pPr fontAlgn="base">
                <a:spcBef>
                  <a:spcPct val="0"/>
                </a:spcBef>
                <a:spcAft>
                  <a:spcPct val="0"/>
                </a:spcAft>
              </a:pPr>
              <a:t>17</a:t>
            </a:fld>
            <a:endParaRPr lang="en-GB">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Lets take a step back – how did this patient get to here?</a:t>
            </a:r>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CBB6D6-D433-4972-BB5D-A4E112A98D85}" type="slidenum">
              <a:rPr lang="en-GB">
                <a:cs typeface="Arial" charset="0"/>
              </a:rPr>
              <a:pPr fontAlgn="base">
                <a:spcBef>
                  <a:spcPct val="0"/>
                </a:spcBef>
                <a:spcAft>
                  <a:spcPct val="0"/>
                </a:spcAft>
              </a:pPr>
              <a:t>18</a:t>
            </a:fld>
            <a:endParaRPr lang="en-GB">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4581DE-6EC6-4A13-BB35-7893A7E18BBD}" type="slidenum">
              <a:rPr lang="en-GB">
                <a:cs typeface="Arial" charset="0"/>
              </a:rPr>
              <a:pPr fontAlgn="base">
                <a:spcBef>
                  <a:spcPct val="0"/>
                </a:spcBef>
                <a:spcAft>
                  <a:spcPct val="0"/>
                </a:spcAft>
              </a:pPr>
              <a:t>19</a:t>
            </a:fld>
            <a:endParaRPr lang="en-GB">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MCT – local guidelines (related to anaesthetic allergy) sample 1  - as soon as possible, sample 2 – 1-2 hours after onset on reaction, sample 3 – 24 hours after reaction (baseline level)</a:t>
            </a:r>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64325F-D970-408F-9777-D54145DB0411}" type="slidenum">
              <a:rPr lang="en-GB">
                <a:cs typeface="Arial" charset="0"/>
              </a:rPr>
              <a:pPr fontAlgn="base">
                <a:spcBef>
                  <a:spcPct val="0"/>
                </a:spcBef>
                <a:spcAft>
                  <a:spcPct val="0"/>
                </a:spcAft>
              </a:pPr>
              <a:t>20</a:t>
            </a:fld>
            <a:endParaRPr lang="en-GB">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SKIN TESTS  -  Variable risk of eliciting systemic reaction with testing. </a:t>
            </a:r>
          </a:p>
          <a:p>
            <a:pPr>
              <a:spcBef>
                <a:spcPct val="0"/>
              </a:spcBef>
            </a:pPr>
            <a:endParaRPr lang="en-GB" smtClean="0"/>
          </a:p>
          <a:p>
            <a:pPr>
              <a:spcBef>
                <a:spcPct val="0"/>
              </a:spcBef>
            </a:pPr>
            <a:r>
              <a:rPr lang="en-GB" smtClean="0"/>
              <a:t>Unconventional allergy tests that are considered to be of no value include </a:t>
            </a:r>
            <a:r>
              <a:rPr lang="en-GB" i="1" smtClean="0"/>
              <a:t>applied kinesiology </a:t>
            </a:r>
            <a:r>
              <a:rPr lang="en-GB" smtClean="0"/>
              <a:t>(based on measurements of muscle strength)</a:t>
            </a:r>
            <a:r>
              <a:rPr lang="en-GB" i="1" smtClean="0"/>
              <a:t>,</a:t>
            </a:r>
            <a:r>
              <a:rPr lang="en-GB" smtClean="0"/>
              <a:t> </a:t>
            </a:r>
            <a:r>
              <a:rPr lang="en-GB" i="1" smtClean="0"/>
              <a:t>auricular cardiac reflex</a:t>
            </a:r>
            <a:r>
              <a:rPr lang="en-GB" smtClean="0"/>
              <a:t> (based on measurements of the pulse at the wrist), </a:t>
            </a:r>
            <a:r>
              <a:rPr lang="en-GB" i="1" smtClean="0"/>
              <a:t>hair analysis </a:t>
            </a:r>
            <a:r>
              <a:rPr lang="en-GB" smtClean="0"/>
              <a:t>(based on a pseudo-scientific concept called bioresonance), </a:t>
            </a:r>
            <a:r>
              <a:rPr lang="en-GB" i="1" smtClean="0"/>
              <a:t>cytotoxic test</a:t>
            </a:r>
            <a:r>
              <a:rPr lang="en-GB" smtClean="0"/>
              <a:t> (based on an examination of the white blood cells) and the </a:t>
            </a:r>
            <a:r>
              <a:rPr lang="en-GB" i="1" smtClean="0"/>
              <a:t>Vega test</a:t>
            </a:r>
            <a:r>
              <a:rPr lang="en-GB" smtClean="0"/>
              <a:t> (based on acupuncture theory and electromagnetism). – Allergy UK</a:t>
            </a:r>
          </a:p>
          <a:p>
            <a:pPr>
              <a:spcBef>
                <a:spcPct val="0"/>
              </a:spcBef>
            </a:pPr>
            <a:endParaRPr lang="en-GB" smtClean="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4DFE56A-AF46-40DA-AF99-7FF8C7B0ADFF}" type="slidenum">
              <a:rPr lang="en-GB">
                <a:cs typeface="Arial" charset="0"/>
              </a:rPr>
              <a:pPr fontAlgn="base">
                <a:spcBef>
                  <a:spcPct val="0"/>
                </a:spcBef>
                <a:spcAft>
                  <a:spcPct val="0"/>
                </a:spcAft>
              </a:pPr>
              <a:t>21</a:t>
            </a:fld>
            <a:endParaRPr lang="en-GB">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11"/>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13"/>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18"/>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Straight Connector 10"/>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1"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2" name="Straight Connector 1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3" name="Straight Connector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4"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5" name="Straight Connector 21"/>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6"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22"/>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Oval 23"/>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Oval 25"/>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Oval 24"/>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234DD3CE-228D-4693-A840-0141BF2B0118}" type="datetimeFigureOut">
              <a:rPr lang="en-GB"/>
              <a:pPr>
                <a:defRPr/>
              </a:pPr>
              <a:t>24/11/2017</a:t>
            </a:fld>
            <a:endParaRPr lang="en-GB" dirty="0"/>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GB"/>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84090D03-3931-4F80-8D71-280926E7059F}" type="slidenum">
              <a:rPr lang="en-GB"/>
              <a:pPr>
                <a:defRPr/>
              </a:pPr>
              <a:t>‹#›</a:t>
            </a:fld>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108B316-0948-4F7D-9D6D-D4468A3D730A}" type="datetimeFigureOut">
              <a:rPr lang="en-GB"/>
              <a:pPr>
                <a:defRPr/>
              </a:pPr>
              <a:t>24/11/2017</a:t>
            </a:fld>
            <a:endParaRPr lang="en-GB" dirty="0"/>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F10BB8A5-7E75-42F2-BA7C-6D099C70E454}"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31078CF-5628-454E-AD2A-F01E86B0D123}" type="datetimeFigureOut">
              <a:rPr lang="en-GB"/>
              <a:pPr>
                <a:defRPr/>
              </a:pPr>
              <a:t>24/11/2017</a:t>
            </a:fld>
            <a:endParaRPr lang="en-GB" dirty="0"/>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B6631B6C-1662-4A40-B015-D0DE04B0AF51}"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ACAE0CDB-1C0A-4808-B4D1-6303B6F1E77E}" type="datetimeFigureOut">
              <a:rPr lang="en-GB"/>
              <a:pPr>
                <a:defRPr/>
              </a:pPr>
              <a:t>24/11/2017</a:t>
            </a:fld>
            <a:endParaRPr lang="en-GB" dirty="0"/>
          </a:p>
        </p:txBody>
      </p:sp>
      <p:sp>
        <p:nvSpPr>
          <p:cNvPr id="5" name="Slide Number Placeholder 8"/>
          <p:cNvSpPr>
            <a:spLocks noGrp="1"/>
          </p:cNvSpPr>
          <p:nvPr>
            <p:ph type="sldNum" sz="quarter" idx="11"/>
          </p:nvPr>
        </p:nvSpPr>
        <p:spPr/>
        <p:txBody>
          <a:bodyPr rtlCol="0"/>
          <a:lstStyle>
            <a:lvl1pPr>
              <a:defRPr/>
            </a:lvl1pPr>
          </a:lstStyle>
          <a:p>
            <a:pPr>
              <a:defRPr/>
            </a:pPr>
            <a:fld id="{0C53DCC6-0732-49CF-84C9-296B3CBAD2C5}" type="slidenum">
              <a:rPr lang="en-GB"/>
              <a:pPr>
                <a:defRPr/>
              </a:pPr>
              <a:t>‹#›</a:t>
            </a:fld>
            <a:endParaRPr lang="en-GB" dirty="0"/>
          </a:p>
        </p:txBody>
      </p:sp>
      <p:sp>
        <p:nvSpPr>
          <p:cNvPr id="6" name="Footer Placeholder 9"/>
          <p:cNvSpPr>
            <a:spLocks noGrp="1"/>
          </p:cNvSpPr>
          <p:nvPr>
            <p:ph type="ftr" sz="quarter" idx="12"/>
          </p:nvPr>
        </p:nvSpPr>
        <p:spPr/>
        <p:txBody>
          <a:bodyPr rtlCol="0"/>
          <a:lstStyle>
            <a:lvl1pPr>
              <a:defRPr/>
            </a:lvl1pPr>
          </a:lstStyle>
          <a:p>
            <a:pPr>
              <a:defRPr/>
            </a:pP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9"/>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10"/>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11"/>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Straight Connector 12"/>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9"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0" name="Straight Connector 14"/>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1" name="Straight Connector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2"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3"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Oval 19"/>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Oval 20"/>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21"/>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22"/>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Straight Connector 25"/>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355FD31E-E32F-4000-94D1-33CFEF26CA98}" type="datetimeFigureOut">
              <a:rPr lang="en-GB"/>
              <a:pPr>
                <a:defRPr/>
              </a:pPr>
              <a:t>24/11/2017</a:t>
            </a:fld>
            <a:endParaRPr lang="en-GB" dirty="0"/>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GB"/>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1A296D54-F029-4F6E-9BCF-B12C00A59C91}" type="slidenum">
              <a:rPr lang="en-GB"/>
              <a:pPr>
                <a:defRPr/>
              </a:pPr>
              <a:t>‹#›</a:t>
            </a:fld>
            <a:endParaRPr lang="en-GB"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E42F4F3F-28A6-413D-88FA-4B8892585BCC}" type="datetimeFigureOut">
              <a:rPr lang="en-GB"/>
              <a:pPr>
                <a:defRPr/>
              </a:pPr>
              <a:t>24/11/2017</a:t>
            </a:fld>
            <a:endParaRPr lang="en-GB" dirty="0"/>
          </a:p>
        </p:txBody>
      </p:sp>
      <p:sp>
        <p:nvSpPr>
          <p:cNvPr id="6" name="Footer Placeholder 2"/>
          <p:cNvSpPr>
            <a:spLocks noGrp="1"/>
          </p:cNvSpPr>
          <p:nvPr>
            <p:ph type="ftr" sz="quarter" idx="11"/>
          </p:nvPr>
        </p:nvSpPr>
        <p:spPr/>
        <p:txBody>
          <a:bodyPr/>
          <a:lstStyle>
            <a:lvl1pPr>
              <a:defRPr/>
            </a:lvl1pPr>
          </a:lstStyle>
          <a:p>
            <a:pPr>
              <a:defRPr/>
            </a:pPr>
            <a:endParaRPr lang="en-GB"/>
          </a:p>
        </p:txBody>
      </p:sp>
      <p:sp>
        <p:nvSpPr>
          <p:cNvPr id="7" name="Slide Number Placeholder 22"/>
          <p:cNvSpPr>
            <a:spLocks noGrp="1"/>
          </p:cNvSpPr>
          <p:nvPr>
            <p:ph type="sldNum" sz="quarter" idx="12"/>
          </p:nvPr>
        </p:nvSpPr>
        <p:spPr/>
        <p:txBody>
          <a:bodyPr/>
          <a:lstStyle>
            <a:lvl1pPr>
              <a:defRPr/>
            </a:lvl1pPr>
          </a:lstStyle>
          <a:p>
            <a:pPr>
              <a:defRPr/>
            </a:pPr>
            <a:fld id="{98682149-9585-4F03-AD9F-4E6E9A578B8E}"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78A6FC1F-1825-40A9-B2E0-E05A9D2F2B70}" type="datetimeFigureOut">
              <a:rPr lang="en-GB"/>
              <a:pPr>
                <a:defRPr/>
              </a:pPr>
              <a:t>24/11/2017</a:t>
            </a:fld>
            <a:endParaRPr lang="en-GB" dirty="0"/>
          </a:p>
        </p:txBody>
      </p:sp>
      <p:sp>
        <p:nvSpPr>
          <p:cNvPr id="8" name="Footer Placeholder 2"/>
          <p:cNvSpPr>
            <a:spLocks noGrp="1"/>
          </p:cNvSpPr>
          <p:nvPr>
            <p:ph type="ftr" sz="quarter" idx="11"/>
          </p:nvPr>
        </p:nvSpPr>
        <p:spPr/>
        <p:txBody>
          <a:bodyPr/>
          <a:lstStyle>
            <a:lvl1pPr>
              <a:defRPr/>
            </a:lvl1pPr>
          </a:lstStyle>
          <a:p>
            <a:pPr>
              <a:defRPr/>
            </a:pPr>
            <a:endParaRPr lang="en-GB"/>
          </a:p>
        </p:txBody>
      </p:sp>
      <p:sp>
        <p:nvSpPr>
          <p:cNvPr id="9" name="Slide Number Placeholder 22"/>
          <p:cNvSpPr>
            <a:spLocks noGrp="1"/>
          </p:cNvSpPr>
          <p:nvPr>
            <p:ph type="sldNum" sz="quarter" idx="12"/>
          </p:nvPr>
        </p:nvSpPr>
        <p:spPr/>
        <p:txBody>
          <a:bodyPr/>
          <a:lstStyle>
            <a:lvl1pPr>
              <a:defRPr/>
            </a:lvl1pPr>
          </a:lstStyle>
          <a:p>
            <a:pPr>
              <a:defRPr/>
            </a:pPr>
            <a:fld id="{A5C12E92-AEAF-4E49-B8E3-815A5A9DEEB2}"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fld id="{0BDB8C30-1BF5-4A48-BC1E-ADEA7CB24F81}" type="datetimeFigureOut">
              <a:rPr lang="en-GB"/>
              <a:pPr>
                <a:defRPr/>
              </a:pPr>
              <a:t>24/11/2017</a:t>
            </a:fld>
            <a:endParaRPr lang="en-GB" dirty="0"/>
          </a:p>
        </p:txBody>
      </p:sp>
      <p:sp>
        <p:nvSpPr>
          <p:cNvPr id="4" name="Slide Number Placeholder 6"/>
          <p:cNvSpPr>
            <a:spLocks noGrp="1"/>
          </p:cNvSpPr>
          <p:nvPr>
            <p:ph type="sldNum" sz="quarter" idx="11"/>
          </p:nvPr>
        </p:nvSpPr>
        <p:spPr/>
        <p:txBody>
          <a:bodyPr rtlCol="0"/>
          <a:lstStyle>
            <a:lvl1pPr>
              <a:defRPr/>
            </a:lvl1pPr>
          </a:lstStyle>
          <a:p>
            <a:pPr>
              <a:defRPr/>
            </a:pPr>
            <a:fld id="{7B940997-43FD-4A5E-8FF7-61030C1520D2}" type="slidenum">
              <a:rPr lang="en-GB"/>
              <a:pPr>
                <a:defRPr/>
              </a:pPr>
              <a:t>‹#›</a:t>
            </a:fld>
            <a:endParaRPr lang="en-GB" dirty="0"/>
          </a:p>
        </p:txBody>
      </p:sp>
      <p:sp>
        <p:nvSpPr>
          <p:cNvPr id="5" name="Footer Placeholder 7"/>
          <p:cNvSpPr>
            <a:spLocks noGrp="1"/>
          </p:cNvSpPr>
          <p:nvPr>
            <p:ph type="ftr" sz="quarter" idx="12"/>
          </p:nvPr>
        </p:nvSpPr>
        <p:spPr/>
        <p:txBody>
          <a:bodyPr rtlCol="0"/>
          <a:lstStyle>
            <a:lvl1pPr>
              <a:defRPr/>
            </a:lvl1pPr>
          </a:lstStyle>
          <a:p>
            <a:pPr>
              <a:defRPr/>
            </a:pP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9620617D-8B18-4529-B311-4D1568ED5A8D}" type="datetimeFigureOut">
              <a:rPr lang="en-GB"/>
              <a:pPr>
                <a:defRPr/>
              </a:pPr>
              <a:t>24/11/2017</a:t>
            </a:fld>
            <a:endParaRPr lang="en-GB" dirty="0"/>
          </a:p>
        </p:txBody>
      </p:sp>
      <p:sp>
        <p:nvSpPr>
          <p:cNvPr id="3" name="Footer Placeholder 2"/>
          <p:cNvSpPr>
            <a:spLocks noGrp="1"/>
          </p:cNvSpPr>
          <p:nvPr>
            <p:ph type="ftr" sz="quarter" idx="11"/>
          </p:nvPr>
        </p:nvSpPr>
        <p:spPr/>
        <p:txBody>
          <a:bodyPr/>
          <a:lstStyle>
            <a:lvl1pPr>
              <a:defRPr/>
            </a:lvl1pPr>
          </a:lstStyle>
          <a:p>
            <a:pPr>
              <a:defRPr/>
            </a:pPr>
            <a:endParaRPr lang="en-GB"/>
          </a:p>
        </p:txBody>
      </p:sp>
      <p:sp>
        <p:nvSpPr>
          <p:cNvPr id="4" name="Slide Number Placeholder 22"/>
          <p:cNvSpPr>
            <a:spLocks noGrp="1"/>
          </p:cNvSpPr>
          <p:nvPr>
            <p:ph type="sldNum" sz="quarter" idx="12"/>
          </p:nvPr>
        </p:nvSpPr>
        <p:spPr/>
        <p:txBody>
          <a:bodyPr/>
          <a:lstStyle>
            <a:lvl1pPr>
              <a:defRPr/>
            </a:lvl1pPr>
          </a:lstStyle>
          <a:p>
            <a:pPr>
              <a:defRPr/>
            </a:pPr>
            <a:fld id="{B608C06C-C2D3-4496-B989-FCBE22555D63}"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6"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7" name="Straight Connector 8"/>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8"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9"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1" name="Oval 13"/>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fld id="{373463D3-4406-441F-BD59-5748551A41E1}" type="datetimeFigureOut">
              <a:rPr lang="en-GB"/>
              <a:pPr>
                <a:defRPr/>
              </a:pPr>
              <a:t>24/11/2017</a:t>
            </a:fld>
            <a:endParaRPr lang="en-GB" dirty="0"/>
          </a:p>
        </p:txBody>
      </p:sp>
      <p:sp>
        <p:nvSpPr>
          <p:cNvPr id="13" name="Slide Number Placeholder 21"/>
          <p:cNvSpPr>
            <a:spLocks noGrp="1"/>
          </p:cNvSpPr>
          <p:nvPr>
            <p:ph type="sldNum" sz="quarter" idx="11"/>
          </p:nvPr>
        </p:nvSpPr>
        <p:spPr/>
        <p:txBody>
          <a:bodyPr rtlCol="0"/>
          <a:lstStyle>
            <a:lvl1pPr>
              <a:defRPr/>
            </a:lvl1pPr>
          </a:lstStyle>
          <a:p>
            <a:pPr>
              <a:defRPr/>
            </a:pPr>
            <a:fld id="{F227462B-7DBE-409F-81FA-18C2BF904F87}" type="slidenum">
              <a:rPr lang="en-GB"/>
              <a:pPr>
                <a:defRPr/>
              </a:pPr>
              <a:t>‹#›</a:t>
            </a:fld>
            <a:endParaRPr lang="en-GB" dirty="0"/>
          </a:p>
        </p:txBody>
      </p:sp>
      <p:sp>
        <p:nvSpPr>
          <p:cNvPr id="14" name="Footer Placeholder 22"/>
          <p:cNvSpPr>
            <a:spLocks noGrp="1"/>
          </p:cNvSpPr>
          <p:nvPr>
            <p:ph type="ftr" sz="quarter" idx="12"/>
          </p:nvPr>
        </p:nvSpPr>
        <p:spPr/>
        <p:txBody>
          <a:bodyPr rtlCol="0"/>
          <a:lstStyle>
            <a:lvl1pPr>
              <a:defRPr/>
            </a:lvl1pPr>
          </a:lstStyle>
          <a:p>
            <a:pPr>
              <a:defRPr/>
            </a:pPr>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6" name="Oval 12"/>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8"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0"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1" name="Straight Connector 19"/>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6612E761-3DD1-4848-8D41-92782D5F5961}" type="datetimeFigureOut">
              <a:rPr lang="en-GB"/>
              <a:pPr>
                <a:defRPr/>
              </a:pPr>
              <a:t>24/11/2017</a:t>
            </a:fld>
            <a:endParaRPr lang="en-GB" dirty="0"/>
          </a:p>
        </p:txBody>
      </p:sp>
      <p:sp>
        <p:nvSpPr>
          <p:cNvPr id="13" name="Slide Number Placeholder 17"/>
          <p:cNvSpPr>
            <a:spLocks noGrp="1"/>
          </p:cNvSpPr>
          <p:nvPr>
            <p:ph type="sldNum" sz="quarter" idx="11"/>
          </p:nvPr>
        </p:nvSpPr>
        <p:spPr/>
        <p:txBody>
          <a:bodyPr rtlCol="0"/>
          <a:lstStyle>
            <a:lvl1pPr>
              <a:defRPr/>
            </a:lvl1pPr>
          </a:lstStyle>
          <a:p>
            <a:pPr>
              <a:defRPr/>
            </a:pPr>
            <a:fld id="{B6A28538-C4E7-4AE0-A934-46738E2D049A}" type="slidenum">
              <a:rPr lang="en-GB"/>
              <a:pPr>
                <a:defRPr/>
              </a:pPr>
              <a:t>‹#›</a:t>
            </a:fld>
            <a:endParaRPr lang="en-GB" dirty="0"/>
          </a:p>
        </p:txBody>
      </p:sp>
      <p:sp>
        <p:nvSpPr>
          <p:cNvPr id="14" name="Footer Placeholder 20"/>
          <p:cNvSpPr>
            <a:spLocks noGrp="1"/>
          </p:cNvSpPr>
          <p:nvPr>
            <p:ph type="ftr" sz="quarter" idx="12"/>
          </p:nvPr>
        </p:nvSpPr>
        <p:spPr/>
        <p:txBody>
          <a:bodyPr rtlCol="0"/>
          <a:lstStyle>
            <a:lvl1pPr>
              <a:defRPr/>
            </a:lvl1pPr>
          </a:lstStyle>
          <a:p>
            <a:pPr>
              <a:defRPr/>
            </a:pP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1028"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smtClean="0">
                <a:solidFill>
                  <a:schemeClr val="tx2"/>
                </a:solidFill>
                <a:latin typeface="+mn-lt"/>
                <a:cs typeface="+mn-cs"/>
              </a:defRPr>
            </a:lvl1pPr>
          </a:lstStyle>
          <a:p>
            <a:pPr>
              <a:defRPr/>
            </a:pPr>
            <a:fld id="{9ED1B60D-564E-4AD8-BA7A-30585408F9A1}" type="datetimeFigureOut">
              <a:rPr lang="en-GB"/>
              <a:pPr>
                <a:defRPr/>
              </a:pPr>
              <a:t>24/11/2017</a:t>
            </a:fld>
            <a:endParaRPr lang="en-GB" dirty="0"/>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dirty="0">
                <a:solidFill>
                  <a:schemeClr val="tx2"/>
                </a:solidFill>
                <a:latin typeface="+mn-lt"/>
                <a:cs typeface="+mn-cs"/>
              </a:defRPr>
            </a:lvl1pPr>
          </a:lstStyle>
          <a:p>
            <a:pPr>
              <a:defRPr/>
            </a:pPr>
            <a:endParaRPr lang="en-GB"/>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smtClean="0">
                <a:solidFill>
                  <a:srgbClr val="FFFFFF"/>
                </a:solidFill>
                <a:latin typeface="+mn-lt"/>
                <a:cs typeface="+mn-cs"/>
              </a:defRPr>
            </a:lvl1pPr>
          </a:lstStyle>
          <a:p>
            <a:pPr>
              <a:defRPr/>
            </a:pPr>
            <a:fld id="{00F228A5-EC36-4913-829E-BAF958ADE8AA}"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1" r:id="rId4"/>
    <p:sldLayoutId id="2147483670" r:id="rId5"/>
    <p:sldLayoutId id="2147483675" r:id="rId6"/>
    <p:sldLayoutId id="2147483669" r:id="rId7"/>
    <p:sldLayoutId id="2147483676" r:id="rId8"/>
    <p:sldLayoutId id="2147483677" r:id="rId9"/>
    <p:sldLayoutId id="2147483668" r:id="rId10"/>
    <p:sldLayoutId id="2147483667" r:id="rId11"/>
  </p:sldLayoutIdLst>
  <p:txStyles>
    <p:titleStyle>
      <a:lvl1pPr algn="l" rtl="0" fontAlgn="base">
        <a:spcBef>
          <a:spcPct val="0"/>
        </a:spcBef>
        <a:spcAft>
          <a:spcPct val="0"/>
        </a:spcAft>
        <a:defRPr sz="3000" kern="1200" cap="small">
          <a:solidFill>
            <a:schemeClr val="tx2"/>
          </a:solidFill>
          <a:latin typeface="+mj-lt"/>
          <a:ea typeface="+mj-ea"/>
          <a:cs typeface="+mj-cs"/>
        </a:defRPr>
      </a:lvl1pPr>
      <a:lvl2pPr algn="l" rtl="0" fontAlgn="base">
        <a:spcBef>
          <a:spcPct val="0"/>
        </a:spcBef>
        <a:spcAft>
          <a:spcPct val="0"/>
        </a:spcAft>
        <a:defRPr sz="3000">
          <a:solidFill>
            <a:schemeClr val="tx2"/>
          </a:solidFill>
          <a:latin typeface="Century Schoolbook" pitchFamily="18" charset="0"/>
        </a:defRPr>
      </a:lvl2pPr>
      <a:lvl3pPr algn="l" rtl="0" fontAlgn="base">
        <a:spcBef>
          <a:spcPct val="0"/>
        </a:spcBef>
        <a:spcAft>
          <a:spcPct val="0"/>
        </a:spcAft>
        <a:defRPr sz="3000">
          <a:solidFill>
            <a:schemeClr val="tx2"/>
          </a:solidFill>
          <a:latin typeface="Century Schoolbook" pitchFamily="18" charset="0"/>
        </a:defRPr>
      </a:lvl3pPr>
      <a:lvl4pPr algn="l" rtl="0" fontAlgn="base">
        <a:spcBef>
          <a:spcPct val="0"/>
        </a:spcBef>
        <a:spcAft>
          <a:spcPct val="0"/>
        </a:spcAft>
        <a:defRPr sz="3000">
          <a:solidFill>
            <a:schemeClr val="tx2"/>
          </a:solidFill>
          <a:latin typeface="Century Schoolbook" pitchFamily="18" charset="0"/>
        </a:defRPr>
      </a:lvl4pPr>
      <a:lvl5pPr algn="l" rtl="0" fontAlgn="base">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fontAlgn="base">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fontAlgn="base">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fontAlgn="base">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fontAlgn="base">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fontAlgn="base">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1913" y="1484313"/>
            <a:ext cx="7108825" cy="3240087"/>
          </a:xfrm>
        </p:spPr>
        <p:txBody>
          <a:bodyPr>
            <a:normAutofit fontScale="90000"/>
          </a:bodyPr>
          <a:lstStyle/>
          <a:p>
            <a:pPr fontAlgn="auto">
              <a:spcAft>
                <a:spcPts val="0"/>
              </a:spcAft>
              <a:defRPr/>
            </a:pPr>
            <a:r>
              <a:rPr lang="en-GB" sz="3600" dirty="0" smtClean="0"/>
              <a:t>The effective use of the immunology/ allergy service in lothian </a:t>
            </a:r>
            <a:br>
              <a:rPr lang="en-GB" sz="3600" dirty="0" smtClean="0"/>
            </a:br>
            <a:r>
              <a:rPr lang="en-GB" sz="3600" dirty="0" smtClean="0">
                <a:solidFill>
                  <a:srgbClr val="FF0000"/>
                </a:solidFill>
              </a:rPr>
              <a:t>(OR, Everything you wanted to ask about immunology testing but were too afraid to ask!!)</a:t>
            </a:r>
            <a:r>
              <a:rPr lang="en-GB" dirty="0" smtClean="0"/>
              <a:t/>
            </a:r>
            <a:br>
              <a:rPr lang="en-GB" dirty="0" smtClean="0"/>
            </a:br>
            <a:r>
              <a:rPr lang="en-GB" dirty="0" smtClean="0"/>
              <a:t/>
            </a:r>
            <a:br>
              <a:rPr lang="en-GB" dirty="0" smtClean="0"/>
            </a:br>
            <a:r>
              <a:rPr lang="en-GB" sz="2200" dirty="0" smtClean="0"/>
              <a:t>GP Laboratory medicine update meeting </a:t>
            </a:r>
            <a:br>
              <a:rPr lang="en-GB" sz="2200" dirty="0" smtClean="0"/>
            </a:br>
            <a:r>
              <a:rPr lang="en-GB" sz="2200" dirty="0" smtClean="0"/>
              <a:t>January 2017</a:t>
            </a:r>
            <a:r>
              <a:rPr lang="en-GB" dirty="0" smtClean="0"/>
              <a:t/>
            </a:r>
            <a:br>
              <a:rPr lang="en-GB" dirty="0" smtClean="0"/>
            </a:br>
            <a:endParaRPr lang="en-GB" dirty="0"/>
          </a:p>
        </p:txBody>
      </p:sp>
      <p:sp>
        <p:nvSpPr>
          <p:cNvPr id="14338" name="Subtitle 2"/>
          <p:cNvSpPr>
            <a:spLocks noGrp="1"/>
          </p:cNvSpPr>
          <p:nvPr>
            <p:ph type="subTitle" idx="1"/>
          </p:nvPr>
        </p:nvSpPr>
        <p:spPr>
          <a:xfrm>
            <a:off x="2124075" y="5003800"/>
            <a:ext cx="6696075" cy="1371600"/>
          </a:xfrm>
        </p:spPr>
        <p:txBody>
          <a:bodyPr/>
          <a:lstStyle/>
          <a:p>
            <a:r>
              <a:rPr lang="en-GB" smtClean="0"/>
              <a:t>Dr Charu Chopra MRCP, FRCPath, PG Dip (Med Ed)</a:t>
            </a:r>
          </a:p>
          <a:p>
            <a:r>
              <a:rPr lang="en-GB" smtClean="0"/>
              <a:t>Consultant Immunologist, Royal Infirmary Edinburgh</a:t>
            </a:r>
          </a:p>
          <a:p>
            <a:r>
              <a:rPr lang="en-GB" smtClean="0"/>
              <a:t>Honorary Clinical Senior Lecturer, University of Edinburgh</a:t>
            </a:r>
          </a:p>
          <a:p>
            <a:endParaRPr lang="en-GB"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5"/>
          <p:cNvPicPr>
            <a:picLocks noChangeAspect="1" noChangeArrowheads="1"/>
          </p:cNvPicPr>
          <p:nvPr/>
        </p:nvPicPr>
        <p:blipFill>
          <a:blip r:embed="rId2" cstate="print"/>
          <a:srcRect/>
          <a:stretch>
            <a:fillRect/>
          </a:stretch>
        </p:blipFill>
        <p:spPr bwMode="auto">
          <a:xfrm>
            <a:off x="684213" y="2060575"/>
            <a:ext cx="5572125" cy="4608513"/>
          </a:xfrm>
          <a:prstGeom prst="rect">
            <a:avLst/>
          </a:prstGeom>
          <a:noFill/>
          <a:ln w="9525">
            <a:noFill/>
            <a:miter lim="800000"/>
            <a:headEnd/>
            <a:tailEnd/>
          </a:ln>
        </p:spPr>
      </p:pic>
      <p:sp>
        <p:nvSpPr>
          <p:cNvPr id="12" name="Title 11"/>
          <p:cNvSpPr>
            <a:spLocks noGrp="1"/>
          </p:cNvSpPr>
          <p:nvPr>
            <p:ph type="title"/>
          </p:nvPr>
        </p:nvSpPr>
        <p:spPr>
          <a:xfrm>
            <a:off x="323850" y="620713"/>
            <a:ext cx="8305800" cy="1079500"/>
          </a:xfrm>
        </p:spPr>
        <p:txBody>
          <a:bodyPr>
            <a:noAutofit/>
          </a:bodyPr>
          <a:lstStyle/>
          <a:p>
            <a:pPr fontAlgn="auto">
              <a:spcAft>
                <a:spcPts val="0"/>
              </a:spcAft>
              <a:defRPr/>
            </a:pPr>
            <a:r>
              <a:rPr lang="en-GB" sz="2400" b="1" dirty="0" smtClean="0"/>
              <a:t>NHS LOTHIAN RefHelp GUIDELINES – FOR PRIMARY CARE FIRST LINE INVESTIGATIONS</a:t>
            </a:r>
            <a:r>
              <a:rPr lang="en-GB" sz="2400" dirty="0" smtClean="0"/>
              <a:t/>
            </a:r>
            <a:br>
              <a:rPr lang="en-GB" sz="2400" dirty="0" smtClean="0"/>
            </a:br>
            <a:r>
              <a:rPr lang="en-GB" sz="2400" dirty="0" smtClean="0"/>
              <a:t/>
            </a:r>
            <a:br>
              <a:rPr lang="en-GB" sz="2400" dirty="0" smtClean="0"/>
            </a:br>
            <a:r>
              <a:rPr lang="en-GB" sz="2800" dirty="0" smtClean="0"/>
              <a:t>NEUTROPENIA (2011)</a:t>
            </a:r>
            <a:endParaRPr lang="en-GB"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05800" cy="2492375"/>
          </a:xfrm>
        </p:spPr>
        <p:txBody>
          <a:bodyPr/>
          <a:lstStyle/>
          <a:p>
            <a:pPr fontAlgn="auto">
              <a:spcAft>
                <a:spcPts val="0"/>
              </a:spcAft>
              <a:defRPr/>
            </a:pPr>
            <a:r>
              <a:rPr lang="en-GB" sz="2700" b="1" dirty="0" smtClean="0"/>
              <a:t>NHS LOTHIAN RefHelp GUIDELINES – FOR PRIMARY CARE FIRST LINE INVESTIGATIONS </a:t>
            </a:r>
            <a:r>
              <a:rPr lang="en-GB" sz="4000" b="1" dirty="0" smtClean="0"/>
              <a:t/>
            </a:r>
            <a:br>
              <a:rPr lang="en-GB" sz="4000" b="1" dirty="0" smtClean="0"/>
            </a:br>
            <a:r>
              <a:rPr lang="en-GB" sz="4000" b="1" dirty="0" smtClean="0"/>
              <a:t/>
            </a:r>
            <a:br>
              <a:rPr lang="en-GB" sz="4000" b="1" dirty="0" smtClean="0"/>
            </a:br>
            <a:r>
              <a:rPr lang="en-GB" sz="3600" dirty="0" smtClean="0"/>
              <a:t>LYMPHOPENIA (2015)</a:t>
            </a:r>
            <a:endParaRPr lang="en-GB" sz="3600" dirty="0"/>
          </a:p>
        </p:txBody>
      </p:sp>
      <p:pic>
        <p:nvPicPr>
          <p:cNvPr id="26626" name="Picture 4"/>
          <p:cNvPicPr>
            <a:picLocks noChangeAspect="1" noChangeArrowheads="1"/>
          </p:cNvPicPr>
          <p:nvPr/>
        </p:nvPicPr>
        <p:blipFill>
          <a:blip r:embed="rId2" cstate="print"/>
          <a:srcRect/>
          <a:stretch>
            <a:fillRect/>
          </a:stretch>
        </p:blipFill>
        <p:spPr bwMode="auto">
          <a:xfrm>
            <a:off x="1116013" y="2924175"/>
            <a:ext cx="6378575" cy="3313113"/>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t>Neutropenia (and Lymphopenia) Guidelines (RefHelp NHS Lothian)</a:t>
            </a:r>
            <a:endParaRPr lang="en-GB" dirty="0"/>
          </a:p>
        </p:txBody>
      </p:sp>
      <p:graphicFrame>
        <p:nvGraphicFramePr>
          <p:cNvPr id="3" name="Table 2"/>
          <p:cNvGraphicFramePr>
            <a:graphicFrameLocks noGrp="1"/>
          </p:cNvGraphicFramePr>
          <p:nvPr/>
        </p:nvGraphicFramePr>
        <p:xfrm>
          <a:off x="395288" y="2708275"/>
          <a:ext cx="5976664" cy="3888432"/>
        </p:xfrm>
        <a:graphic>
          <a:graphicData uri="http://schemas.openxmlformats.org/drawingml/2006/table">
            <a:tbl>
              <a:tblPr/>
              <a:tblGrid>
                <a:gridCol w="1454387"/>
                <a:gridCol w="4522277"/>
              </a:tblGrid>
              <a:tr h="3888432">
                <a:tc>
                  <a:txBody>
                    <a:bodyPr/>
                    <a:lstStyle/>
                    <a:p>
                      <a:pPr>
                        <a:spcAft>
                          <a:spcPts val="0"/>
                        </a:spcAft>
                      </a:pPr>
                      <a:r>
                        <a:rPr lang="en-GB" sz="1200" b="1" dirty="0">
                          <a:latin typeface="Times New Roman"/>
                          <a:ea typeface="Times New Roman"/>
                        </a:rPr>
                        <a:t>Primary care investigations</a:t>
                      </a:r>
                      <a:endParaRPr lang="en-GB" sz="1200" dirty="0">
                        <a:latin typeface="Times New Roman"/>
                        <a:ea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342900" lvl="0" indent="-342900">
                        <a:spcAft>
                          <a:spcPts val="0"/>
                        </a:spcAft>
                        <a:buFont typeface="Symbol"/>
                        <a:buChar char=""/>
                        <a:tabLst>
                          <a:tab pos="457200" algn="l"/>
                        </a:tabLst>
                      </a:pPr>
                      <a:r>
                        <a:rPr lang="en-GB" sz="1400" dirty="0">
                          <a:latin typeface="Times New Roman"/>
                          <a:ea typeface="Times New Roman"/>
                        </a:rPr>
                        <a:t>Assess patient for symptoms e.g. recurrent infections, mouth ulcers etc.</a:t>
                      </a:r>
                    </a:p>
                    <a:p>
                      <a:pPr marL="342900" lvl="0" indent="-342900">
                        <a:spcAft>
                          <a:spcPts val="0"/>
                        </a:spcAft>
                        <a:buFont typeface="Symbol"/>
                        <a:buChar char=""/>
                        <a:tabLst>
                          <a:tab pos="457200" algn="l"/>
                        </a:tabLst>
                      </a:pPr>
                      <a:r>
                        <a:rPr lang="en-GB" sz="1400" dirty="0">
                          <a:latin typeface="Times New Roman"/>
                          <a:ea typeface="Times New Roman"/>
                        </a:rPr>
                        <a:t>Establish if patient is of an ethnic background known to be associated with lower neutrophil counts (See “Who not to refer” below).</a:t>
                      </a:r>
                    </a:p>
                    <a:p>
                      <a:pPr marL="342900" lvl="0" indent="-342900">
                        <a:spcAft>
                          <a:spcPts val="0"/>
                        </a:spcAft>
                        <a:buFont typeface="Symbol"/>
                        <a:buChar char=""/>
                        <a:tabLst>
                          <a:tab pos="457200" algn="l"/>
                        </a:tabLst>
                      </a:pPr>
                      <a:r>
                        <a:rPr lang="en-GB" sz="1400" dirty="0">
                          <a:latin typeface="Times New Roman"/>
                          <a:ea typeface="Times New Roman"/>
                        </a:rPr>
                        <a:t>Review medication (see additional notes)</a:t>
                      </a:r>
                    </a:p>
                    <a:p>
                      <a:pPr marL="342900" lvl="0" indent="-342900">
                        <a:spcAft>
                          <a:spcPts val="0"/>
                        </a:spcAft>
                        <a:buFont typeface="Symbol"/>
                        <a:buChar char=""/>
                        <a:tabLst>
                          <a:tab pos="457200" algn="l"/>
                        </a:tabLst>
                      </a:pPr>
                      <a:r>
                        <a:rPr lang="en-GB" sz="1400" dirty="0">
                          <a:latin typeface="Times New Roman"/>
                          <a:ea typeface="Times New Roman"/>
                        </a:rPr>
                        <a:t>Examine for lymphadenopathy and splenomegaly</a:t>
                      </a:r>
                    </a:p>
                    <a:p>
                      <a:pPr marL="342900" lvl="0" indent="-342900">
                        <a:spcAft>
                          <a:spcPts val="0"/>
                        </a:spcAft>
                        <a:buFont typeface="Symbol"/>
                        <a:buChar char=""/>
                        <a:tabLst>
                          <a:tab pos="457200" algn="l"/>
                        </a:tabLst>
                      </a:pPr>
                      <a:r>
                        <a:rPr lang="en-GB" sz="1400" dirty="0">
                          <a:latin typeface="Times New Roman"/>
                          <a:ea typeface="Times New Roman"/>
                        </a:rPr>
                        <a:t>Repeat FBC.  If neutrophil &gt;1 then repeat at 6 weeks. If neutrophil count &lt;1 repeat at 1 week</a:t>
                      </a:r>
                    </a:p>
                    <a:p>
                      <a:pPr marL="342900" lvl="0" indent="-342900">
                        <a:spcAft>
                          <a:spcPts val="0"/>
                        </a:spcAft>
                        <a:buFont typeface="Symbol"/>
                        <a:buChar char=""/>
                        <a:tabLst>
                          <a:tab pos="457200" algn="l"/>
                        </a:tabLst>
                      </a:pPr>
                      <a:r>
                        <a:rPr lang="en-GB" sz="1400" dirty="0">
                          <a:latin typeface="Times New Roman"/>
                          <a:ea typeface="Times New Roman"/>
                        </a:rPr>
                        <a:t>For persistent neutropenia do the following tests:</a:t>
                      </a:r>
                    </a:p>
                    <a:p>
                      <a:pPr marL="342900" lvl="0" indent="-342900">
                        <a:spcAft>
                          <a:spcPts val="0"/>
                        </a:spcAft>
                        <a:buFont typeface="Symbol"/>
                        <a:buChar char=""/>
                        <a:tabLst>
                          <a:tab pos="685800" algn="l"/>
                        </a:tabLst>
                      </a:pPr>
                      <a:r>
                        <a:rPr lang="en-GB" sz="1400" dirty="0">
                          <a:latin typeface="Times New Roman"/>
                          <a:ea typeface="Times New Roman"/>
                        </a:rPr>
                        <a:t>Blood film</a:t>
                      </a:r>
                    </a:p>
                    <a:p>
                      <a:pPr marL="342900" lvl="0" indent="-342900">
                        <a:spcAft>
                          <a:spcPts val="0"/>
                        </a:spcAft>
                        <a:buFont typeface="Symbol"/>
                        <a:buChar char=""/>
                        <a:tabLst>
                          <a:tab pos="685800" algn="l"/>
                        </a:tabLst>
                      </a:pPr>
                      <a:r>
                        <a:rPr lang="en-GB" sz="1400" dirty="0">
                          <a:latin typeface="Times New Roman"/>
                          <a:ea typeface="Times New Roman"/>
                        </a:rPr>
                        <a:t>B12 and folate, Ferritin. Treat if deficiency is detected</a:t>
                      </a:r>
                    </a:p>
                    <a:p>
                      <a:pPr marL="342900" lvl="0" indent="-342900">
                        <a:spcAft>
                          <a:spcPts val="0"/>
                        </a:spcAft>
                        <a:buFont typeface="Symbol"/>
                        <a:buChar char=""/>
                        <a:tabLst>
                          <a:tab pos="685800" algn="l"/>
                        </a:tabLst>
                      </a:pPr>
                      <a:r>
                        <a:rPr lang="en-GB" sz="1400" dirty="0">
                          <a:latin typeface="Times New Roman"/>
                          <a:ea typeface="Times New Roman"/>
                        </a:rPr>
                        <a:t>HIV, HBV, HCV serology</a:t>
                      </a:r>
                    </a:p>
                    <a:p>
                      <a:pPr marL="342900" lvl="0" indent="-342900">
                        <a:spcAft>
                          <a:spcPts val="0"/>
                        </a:spcAft>
                        <a:buFont typeface="Symbol"/>
                        <a:buChar char=""/>
                        <a:tabLst>
                          <a:tab pos="685800" algn="l"/>
                        </a:tabLst>
                      </a:pPr>
                      <a:r>
                        <a:rPr lang="en-GB" sz="1400" dirty="0">
                          <a:solidFill>
                            <a:srgbClr val="FF0000"/>
                          </a:solidFill>
                          <a:latin typeface="Times New Roman"/>
                          <a:ea typeface="Times New Roman"/>
                        </a:rPr>
                        <a:t>If additional clinical features to suggest a diagnosis of SLE, RA or other connective tissue disorder check CCP, ANF, dsDNA (if ANF positive)</a:t>
                      </a: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sp>
        <p:nvSpPr>
          <p:cNvPr id="27658" name="TextBox 3"/>
          <p:cNvSpPr txBox="1">
            <a:spLocks noChangeArrowheads="1"/>
          </p:cNvSpPr>
          <p:nvPr/>
        </p:nvSpPr>
        <p:spPr bwMode="auto">
          <a:xfrm>
            <a:off x="395288" y="1916113"/>
            <a:ext cx="4464050" cy="647700"/>
          </a:xfrm>
          <a:prstGeom prst="rect">
            <a:avLst/>
          </a:prstGeom>
          <a:noFill/>
          <a:ln w="9525">
            <a:noFill/>
            <a:miter lim="800000"/>
            <a:headEnd/>
            <a:tailEnd/>
          </a:ln>
        </p:spPr>
        <p:txBody>
          <a:bodyPr>
            <a:spAutoFit/>
          </a:bodyPr>
          <a:lstStyle/>
          <a:p>
            <a:r>
              <a:rPr lang="en-GB">
                <a:latin typeface="Century Schoolbook" pitchFamily="18" charset="0"/>
              </a:rPr>
              <a:t>Neutropenia (Accessed RefHelp NHS Lothian November 2016)</a:t>
            </a:r>
          </a:p>
        </p:txBody>
      </p:sp>
      <p:cxnSp>
        <p:nvCxnSpPr>
          <p:cNvPr id="8" name="Straight Arrow Connector 7"/>
          <p:cNvCxnSpPr/>
          <p:nvPr/>
        </p:nvCxnSpPr>
        <p:spPr>
          <a:xfrm flipV="1">
            <a:off x="5651500" y="4508500"/>
            <a:ext cx="865188" cy="14414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660" name="TextBox 8"/>
          <p:cNvSpPr txBox="1">
            <a:spLocks noChangeArrowheads="1"/>
          </p:cNvSpPr>
          <p:nvPr/>
        </p:nvSpPr>
        <p:spPr bwMode="auto">
          <a:xfrm>
            <a:off x="6516688" y="3573463"/>
            <a:ext cx="2303462" cy="1476375"/>
          </a:xfrm>
          <a:prstGeom prst="rect">
            <a:avLst/>
          </a:prstGeom>
          <a:noFill/>
          <a:ln w="9525">
            <a:noFill/>
            <a:miter lim="800000"/>
            <a:headEnd/>
            <a:tailEnd/>
          </a:ln>
        </p:spPr>
        <p:txBody>
          <a:bodyPr>
            <a:spAutoFit/>
          </a:bodyPr>
          <a:lstStyle/>
          <a:p>
            <a:r>
              <a:rPr lang="en-GB">
                <a:latin typeface="Century Schoolbook" pitchFamily="18" charset="0"/>
              </a:rPr>
              <a:t>Amended to only request if clinical context is appropritae (~ September 2016)</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t>The clinical utility of ana testing</a:t>
            </a:r>
            <a:endParaRPr lang="en-GB" dirty="0"/>
          </a:p>
        </p:txBody>
      </p:sp>
      <p:sp>
        <p:nvSpPr>
          <p:cNvPr id="28674" name="Content Placeholder 2"/>
          <p:cNvSpPr>
            <a:spLocks noGrp="1"/>
          </p:cNvSpPr>
          <p:nvPr>
            <p:ph sz="quarter" idx="1"/>
          </p:nvPr>
        </p:nvSpPr>
        <p:spPr>
          <a:xfrm>
            <a:off x="457200" y="1600200"/>
            <a:ext cx="7467600" cy="4873625"/>
          </a:xfrm>
        </p:spPr>
        <p:txBody>
          <a:bodyPr/>
          <a:lstStyle/>
          <a:p>
            <a:r>
              <a:rPr lang="en-GB" smtClean="0"/>
              <a:t>ANA is not a useful screening test for CTD/ SLE</a:t>
            </a:r>
          </a:p>
          <a:p>
            <a:r>
              <a:rPr lang="en-GB" smtClean="0"/>
              <a:t>Clinical criteria are most important indicators of CTDs (as may have patients who have seronegative disease)</a:t>
            </a:r>
          </a:p>
          <a:p>
            <a:r>
              <a:rPr lang="en-GB" smtClean="0"/>
              <a:t>ANA is not specific for SLE (may be seen with drug therapies (penicillamine, OCP), in normal individuals (up to 20%), in infection and in autoimmune liver disease/ other inflammatory or autoimmune conditions)</a:t>
            </a:r>
          </a:p>
          <a:p>
            <a:r>
              <a:rPr lang="en-GB" smtClean="0"/>
              <a:t>Similarly CCP is probably not a useful screen for RA (note seronegative disease)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t>Changes to gp order comms</a:t>
            </a:r>
            <a:endParaRPr lang="en-GB" dirty="0"/>
          </a:p>
        </p:txBody>
      </p:sp>
      <p:sp>
        <p:nvSpPr>
          <p:cNvPr id="29698" name="TextBox 2"/>
          <p:cNvSpPr txBox="1">
            <a:spLocks noChangeArrowheads="1"/>
          </p:cNvSpPr>
          <p:nvPr/>
        </p:nvSpPr>
        <p:spPr bwMode="auto">
          <a:xfrm>
            <a:off x="684213" y="1628775"/>
            <a:ext cx="6772275" cy="1754188"/>
          </a:xfrm>
          <a:prstGeom prst="rect">
            <a:avLst/>
          </a:prstGeom>
          <a:noFill/>
          <a:ln w="9525">
            <a:noFill/>
            <a:miter lim="800000"/>
            <a:headEnd/>
            <a:tailEnd/>
          </a:ln>
        </p:spPr>
        <p:txBody>
          <a:bodyPr wrap="none">
            <a:spAutoFit/>
          </a:bodyPr>
          <a:lstStyle/>
          <a:p>
            <a:r>
              <a:rPr lang="en-GB">
                <a:latin typeface="Century Schoolbook" pitchFamily="18" charset="0"/>
              </a:rPr>
              <a:t>CCP antibody and ANA to be requested separately and not </a:t>
            </a:r>
          </a:p>
          <a:p>
            <a:r>
              <a:rPr lang="en-GB">
                <a:latin typeface="Century Schoolbook" pitchFamily="18" charset="0"/>
              </a:rPr>
              <a:t>Together (Rheumatoid Arthritis testing is now CCP only)</a:t>
            </a:r>
          </a:p>
          <a:p>
            <a:endParaRPr lang="en-GB">
              <a:latin typeface="Century Schoolbook" pitchFamily="18" charset="0"/>
            </a:endParaRPr>
          </a:p>
          <a:p>
            <a:r>
              <a:rPr lang="en-GB">
                <a:latin typeface="Century Schoolbook" pitchFamily="18" charset="0"/>
              </a:rPr>
              <a:t>Note, ANA may be seen (commonly) in Rheumatoid Arthritris</a:t>
            </a:r>
          </a:p>
          <a:p>
            <a:endParaRPr lang="en-GB">
              <a:latin typeface="Century Schoolbook" pitchFamily="18" charset="0"/>
            </a:endParaRPr>
          </a:p>
          <a:p>
            <a:endParaRPr lang="en-GB">
              <a:latin typeface="Century Schoolbook" pitchFamily="18" charset="0"/>
            </a:endParaRPr>
          </a:p>
        </p:txBody>
      </p:sp>
      <p:pic>
        <p:nvPicPr>
          <p:cNvPr id="29699" name="Picture 2"/>
          <p:cNvPicPr>
            <a:picLocks noChangeAspect="1" noChangeArrowheads="1"/>
          </p:cNvPicPr>
          <p:nvPr/>
        </p:nvPicPr>
        <p:blipFill>
          <a:blip r:embed="rId2" cstate="print"/>
          <a:srcRect/>
          <a:stretch>
            <a:fillRect/>
          </a:stretch>
        </p:blipFill>
        <p:spPr bwMode="auto">
          <a:xfrm>
            <a:off x="468313" y="3213100"/>
            <a:ext cx="7394575" cy="158432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t>Other changes to order comms in the pipeline</a:t>
            </a:r>
            <a:endParaRPr lang="en-GB" dirty="0"/>
          </a:p>
        </p:txBody>
      </p:sp>
      <p:sp>
        <p:nvSpPr>
          <p:cNvPr id="30722" name="Content Placeholder 2"/>
          <p:cNvSpPr>
            <a:spLocks noGrp="1"/>
          </p:cNvSpPr>
          <p:nvPr>
            <p:ph sz="quarter" idx="1"/>
          </p:nvPr>
        </p:nvSpPr>
        <p:spPr>
          <a:xfrm>
            <a:off x="457200" y="1600200"/>
            <a:ext cx="7467600" cy="4873625"/>
          </a:xfrm>
        </p:spPr>
        <p:txBody>
          <a:bodyPr/>
          <a:lstStyle/>
          <a:p>
            <a:r>
              <a:rPr lang="en-GB" smtClean="0"/>
              <a:t>Aim – to simplify test requesting, focus test requesting to the relevant tests</a:t>
            </a:r>
          </a:p>
          <a:p>
            <a:r>
              <a:rPr lang="en-GB" smtClean="0"/>
              <a:t>Allergy: specific IgE and Total IgE request layout</a:t>
            </a:r>
          </a:p>
          <a:p>
            <a:r>
              <a:rPr lang="en-GB" smtClean="0"/>
              <a:t>Change to certain order sets (e.g ANA / CCP) is under review</a:t>
            </a:r>
          </a:p>
          <a:p>
            <a:pPr>
              <a:buFont typeface="Wingdings" pitchFamily="2" charset="2"/>
              <a:buNone/>
            </a:pPr>
            <a:r>
              <a:rPr lang="en-GB" smtClean="0"/>
              <a:t>OTHER RESOURCES:</a:t>
            </a:r>
          </a:p>
          <a:p>
            <a:r>
              <a:rPr lang="en-GB" smtClean="0"/>
              <a:t>Change to paper request form is also desirable...</a:t>
            </a:r>
          </a:p>
          <a:p>
            <a:pPr>
              <a:buFont typeface="Wingdings" pitchFamily="2" charset="2"/>
              <a:buNone/>
            </a:pPr>
            <a:r>
              <a:rPr lang="en-GB" smtClean="0"/>
              <a:t>(on my ‘to do list’)</a:t>
            </a:r>
          </a:p>
          <a:p>
            <a:r>
              <a:rPr lang="en-GB" smtClean="0"/>
              <a:t>Test repertoire list and lab handbook (through NHS Lothian Lab Medicine website to be updated)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t>Allergy service in lothian? Where is it? </a:t>
            </a:r>
            <a:endParaRPr lang="en-GB" dirty="0"/>
          </a:p>
        </p:txBody>
      </p:sp>
      <p:sp>
        <p:nvSpPr>
          <p:cNvPr id="31747" name="TextBox 3"/>
          <p:cNvSpPr txBox="1">
            <a:spLocks noChangeArrowheads="1"/>
          </p:cNvSpPr>
          <p:nvPr/>
        </p:nvSpPr>
        <p:spPr bwMode="auto">
          <a:xfrm>
            <a:off x="684213" y="5300663"/>
            <a:ext cx="7508875" cy="1200150"/>
          </a:xfrm>
          <a:prstGeom prst="rect">
            <a:avLst/>
          </a:prstGeom>
          <a:noFill/>
          <a:ln w="9525">
            <a:noFill/>
            <a:miter lim="800000"/>
            <a:headEnd/>
            <a:tailEnd/>
          </a:ln>
        </p:spPr>
        <p:txBody>
          <a:bodyPr wrap="none">
            <a:spAutoFit/>
          </a:bodyPr>
          <a:lstStyle/>
          <a:p>
            <a:r>
              <a:rPr lang="en-GB">
                <a:latin typeface="Century Schoolbook" pitchFamily="18" charset="0"/>
              </a:rPr>
              <a:t>A comprehensive patient pathway:</a:t>
            </a:r>
          </a:p>
          <a:p>
            <a:r>
              <a:rPr lang="en-GB">
                <a:latin typeface="Century Schoolbook" pitchFamily="18" charset="0"/>
              </a:rPr>
              <a:t>Clinical evaluation</a:t>
            </a:r>
          </a:p>
          <a:p>
            <a:r>
              <a:rPr lang="en-GB">
                <a:latin typeface="Century Schoolbook" pitchFamily="18" charset="0"/>
              </a:rPr>
              <a:t>Testing, Skin testing, provocation/ challenge testing (Gold Standard)</a:t>
            </a:r>
          </a:p>
          <a:p>
            <a:r>
              <a:rPr lang="en-GB">
                <a:latin typeface="Century Schoolbook" pitchFamily="18" charset="0"/>
              </a:rPr>
              <a:t>Desensitisation therapy / immunotherapy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t>The clinical spectrum of Type 1 Hypersensitivity Reactions</a:t>
            </a:r>
            <a:endParaRPr lang="en-GB" dirty="0"/>
          </a:p>
        </p:txBody>
      </p:sp>
      <p:pic>
        <p:nvPicPr>
          <p:cNvPr id="32770" name="Picture 2" descr="C:\Users\charu.chopra\AppData\Local\Microsoft\Windows\Temporary Internet Files\Content.IE5\JKM18QQW\193px-EMminor2010.jpg"/>
          <p:cNvPicPr>
            <a:picLocks noChangeAspect="1" noChangeArrowheads="1"/>
          </p:cNvPicPr>
          <p:nvPr/>
        </p:nvPicPr>
        <p:blipFill>
          <a:blip r:embed="rId3" cstate="print"/>
          <a:srcRect/>
          <a:stretch>
            <a:fillRect/>
          </a:stretch>
        </p:blipFill>
        <p:spPr bwMode="auto">
          <a:xfrm>
            <a:off x="395288" y="2205038"/>
            <a:ext cx="4395787" cy="2736850"/>
          </a:xfrm>
          <a:prstGeom prst="rect">
            <a:avLst/>
          </a:prstGeom>
          <a:noFill/>
          <a:ln w="9525">
            <a:noFill/>
            <a:miter lim="800000"/>
            <a:headEnd/>
            <a:tailEnd/>
          </a:ln>
        </p:spPr>
      </p:pic>
      <p:pic>
        <p:nvPicPr>
          <p:cNvPr id="32771" name="Picture 3" descr="C:\Users\charu.chopra\Desktop\angioedema 1.JPG"/>
          <p:cNvPicPr>
            <a:picLocks noChangeAspect="1" noChangeArrowheads="1"/>
          </p:cNvPicPr>
          <p:nvPr/>
        </p:nvPicPr>
        <p:blipFill>
          <a:blip r:embed="rId4" cstate="print"/>
          <a:srcRect/>
          <a:stretch>
            <a:fillRect/>
          </a:stretch>
        </p:blipFill>
        <p:spPr bwMode="auto">
          <a:xfrm>
            <a:off x="5435600" y="2205038"/>
            <a:ext cx="3048000" cy="2663825"/>
          </a:xfrm>
          <a:prstGeom prst="rect">
            <a:avLst/>
          </a:prstGeom>
          <a:noFill/>
          <a:ln w="9525">
            <a:noFill/>
            <a:miter lim="800000"/>
            <a:headEnd/>
            <a:tailEnd/>
          </a:ln>
        </p:spPr>
      </p:pic>
      <p:sp>
        <p:nvSpPr>
          <p:cNvPr id="32772" name="TextBox 11"/>
          <p:cNvSpPr txBox="1">
            <a:spLocks noChangeArrowheads="1"/>
          </p:cNvSpPr>
          <p:nvPr/>
        </p:nvSpPr>
        <p:spPr bwMode="auto">
          <a:xfrm>
            <a:off x="755650" y="1628775"/>
            <a:ext cx="2663825" cy="461963"/>
          </a:xfrm>
          <a:prstGeom prst="rect">
            <a:avLst/>
          </a:prstGeom>
          <a:noFill/>
          <a:ln w="9525">
            <a:noFill/>
            <a:miter lim="800000"/>
            <a:headEnd/>
            <a:tailEnd/>
          </a:ln>
        </p:spPr>
        <p:txBody>
          <a:bodyPr>
            <a:spAutoFit/>
          </a:bodyPr>
          <a:lstStyle/>
          <a:p>
            <a:r>
              <a:rPr lang="en-GB" sz="2400" b="1">
                <a:latin typeface="Century Schoolbook" pitchFamily="18" charset="0"/>
              </a:rPr>
              <a:t>URTICARIA</a:t>
            </a:r>
          </a:p>
        </p:txBody>
      </p:sp>
      <p:sp>
        <p:nvSpPr>
          <p:cNvPr id="32773" name="TextBox 12"/>
          <p:cNvSpPr txBox="1">
            <a:spLocks noChangeArrowheads="1"/>
          </p:cNvSpPr>
          <p:nvPr/>
        </p:nvSpPr>
        <p:spPr bwMode="auto">
          <a:xfrm>
            <a:off x="5148263" y="1628775"/>
            <a:ext cx="2879725" cy="461963"/>
          </a:xfrm>
          <a:prstGeom prst="rect">
            <a:avLst/>
          </a:prstGeom>
          <a:noFill/>
          <a:ln w="9525">
            <a:noFill/>
            <a:miter lim="800000"/>
            <a:headEnd/>
            <a:tailEnd/>
          </a:ln>
        </p:spPr>
        <p:txBody>
          <a:bodyPr>
            <a:spAutoFit/>
          </a:bodyPr>
          <a:lstStyle/>
          <a:p>
            <a:r>
              <a:rPr lang="en-GB" sz="2400" b="1">
                <a:latin typeface="Century Schoolbook" pitchFamily="18" charset="0"/>
              </a:rPr>
              <a:t>ANGIOEDEMA</a:t>
            </a:r>
          </a:p>
        </p:txBody>
      </p:sp>
      <p:sp>
        <p:nvSpPr>
          <p:cNvPr id="32774" name="TextBox 13"/>
          <p:cNvSpPr txBox="1">
            <a:spLocks noChangeArrowheads="1"/>
          </p:cNvSpPr>
          <p:nvPr/>
        </p:nvSpPr>
        <p:spPr bwMode="auto">
          <a:xfrm>
            <a:off x="1403350" y="5661025"/>
            <a:ext cx="6697663" cy="923925"/>
          </a:xfrm>
          <a:prstGeom prst="rect">
            <a:avLst/>
          </a:prstGeom>
          <a:noFill/>
          <a:ln w="9525">
            <a:noFill/>
            <a:miter lim="800000"/>
            <a:headEnd/>
            <a:tailEnd/>
          </a:ln>
        </p:spPr>
        <p:txBody>
          <a:bodyPr>
            <a:spAutoFit/>
          </a:bodyPr>
          <a:lstStyle/>
          <a:p>
            <a:r>
              <a:rPr lang="en-GB">
                <a:latin typeface="Century Schoolbook" pitchFamily="18" charset="0"/>
              </a:rPr>
              <a:t>By James Heilman, MD - Own work, CC BY-SA 3.0, https://commons.wikimedia.org/w/index.php?curid=9444861</a:t>
            </a:r>
          </a:p>
          <a:p>
            <a:r>
              <a:rPr lang="en-GB">
                <a:latin typeface="Century Schoolbook" pitchFamily="18" charset="0"/>
              </a:rPr>
              <a:t>http://www.documentingreality.com/forum/f149/angioedema-82249/</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t>Definitions... </a:t>
            </a:r>
            <a:r>
              <a:rPr lang="en-GB" b="1" dirty="0" smtClean="0">
                <a:solidFill>
                  <a:srgbClr val="FF0000"/>
                </a:solidFill>
              </a:rPr>
              <a:t>ANAPHYLAXIS</a:t>
            </a:r>
            <a:endParaRPr lang="en-GB" b="1" dirty="0">
              <a:solidFill>
                <a:srgbClr val="FF0000"/>
              </a:solidFill>
            </a:endParaRPr>
          </a:p>
        </p:txBody>
      </p:sp>
      <p:sp>
        <p:nvSpPr>
          <p:cNvPr id="3" name="Content Placeholder 2"/>
          <p:cNvSpPr>
            <a:spLocks noGrp="1"/>
          </p:cNvSpPr>
          <p:nvPr>
            <p:ph sz="quarter" idx="1"/>
          </p:nvPr>
        </p:nvSpPr>
        <p:spPr>
          <a:xfrm>
            <a:off x="457200" y="1600200"/>
            <a:ext cx="7467600" cy="4873625"/>
          </a:xfrm>
        </p:spPr>
        <p:txBody>
          <a:bodyPr>
            <a:normAutofit lnSpcReduction="10000"/>
          </a:bodyPr>
          <a:lstStyle/>
          <a:p>
            <a:pPr marL="274320" indent="-274320" fontAlgn="auto">
              <a:spcAft>
                <a:spcPts val="0"/>
              </a:spcAft>
              <a:buFont typeface="Wingdings"/>
              <a:buChar char=""/>
              <a:defRPr/>
            </a:pPr>
            <a:r>
              <a:rPr lang="en-GB" dirty="0" smtClean="0"/>
              <a:t>NICE: ‘a severe, life threatening, generalised or systemic hypersensitivity reaction. It is characterised by rapidly developing, life threatening problems involving: airway (pharyngeal or laryngeal oedema) and/or breathing (bronchospasm with tachypnoea) and/ or circulation (hypotension and/or tachycardia).’ </a:t>
            </a:r>
          </a:p>
          <a:p>
            <a:pPr marL="274320" indent="-274320" fontAlgn="auto">
              <a:spcAft>
                <a:spcPts val="0"/>
              </a:spcAft>
              <a:buFont typeface="Wingdings"/>
              <a:buNone/>
              <a:defRPr/>
            </a:pPr>
            <a:r>
              <a:rPr lang="en-GB" dirty="0" smtClean="0"/>
              <a:t>(NICE Clinical Guideline 134. NICE,2011)</a:t>
            </a:r>
          </a:p>
          <a:p>
            <a:pPr marL="274320" indent="-274320" fontAlgn="auto">
              <a:spcAft>
                <a:spcPts val="0"/>
              </a:spcAft>
              <a:buFont typeface="Wingdings"/>
              <a:buNone/>
              <a:defRPr/>
            </a:pPr>
            <a:endParaRPr lang="en-GB" dirty="0" smtClean="0"/>
          </a:p>
          <a:p>
            <a:pPr marL="274320" indent="-274320" fontAlgn="auto">
              <a:spcAft>
                <a:spcPts val="0"/>
              </a:spcAft>
              <a:buFont typeface="Wingdings"/>
              <a:buChar char=""/>
              <a:defRPr/>
            </a:pPr>
            <a:r>
              <a:rPr lang="en-GB" dirty="0" smtClean="0"/>
              <a:t>NICE (2016) Quality Standard  119</a:t>
            </a:r>
          </a:p>
          <a:p>
            <a:pPr marL="274320" indent="-274320" fontAlgn="auto">
              <a:spcAft>
                <a:spcPts val="0"/>
              </a:spcAft>
              <a:buFont typeface="Wingdings"/>
              <a:buNone/>
              <a:defRPr/>
            </a:pPr>
            <a:r>
              <a:rPr lang="en-GB" dirty="0" smtClean="0"/>
              <a:t>   ‘People who have emergency treatment for suspected anaphylaxis are referred to a specialist allergy service’</a:t>
            </a:r>
          </a:p>
          <a:p>
            <a:pPr marL="274320" indent="-274320" fontAlgn="auto">
              <a:spcAft>
                <a:spcPts val="0"/>
              </a:spcAft>
              <a:buFont typeface="Wingdings"/>
              <a:buNone/>
              <a:defRPr/>
            </a:pPr>
            <a:endParaRPr lang="en-GB"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fontAlgn="auto">
              <a:spcAft>
                <a:spcPts val="0"/>
              </a:spcAft>
              <a:defRPr/>
            </a:pPr>
            <a:r>
              <a:rPr lang="en-GB" dirty="0" smtClean="0"/>
              <a:t>Allergy - Diagnosis </a:t>
            </a:r>
            <a:endParaRPr lang="en-GB" dirty="0"/>
          </a:p>
        </p:txBody>
      </p:sp>
      <p:sp>
        <p:nvSpPr>
          <p:cNvPr id="36868" name="Rectangle 7"/>
          <p:cNvSpPr>
            <a:spLocks noChangeArrowheads="1"/>
          </p:cNvSpPr>
          <p:nvPr/>
        </p:nvSpPr>
        <p:spPr bwMode="auto">
          <a:xfrm>
            <a:off x="4284663" y="2492375"/>
            <a:ext cx="4572000" cy="1570038"/>
          </a:xfrm>
          <a:prstGeom prst="rect">
            <a:avLst/>
          </a:prstGeom>
          <a:noFill/>
          <a:ln w="9525">
            <a:noFill/>
            <a:miter lim="800000"/>
            <a:headEnd/>
            <a:tailEnd/>
          </a:ln>
        </p:spPr>
        <p:txBody>
          <a:bodyPr>
            <a:spAutoFit/>
          </a:bodyPr>
          <a:lstStyle/>
          <a:p>
            <a:r>
              <a:rPr lang="en-GB" sz="3200">
                <a:latin typeface="Century Schoolbook" pitchFamily="18" charset="0"/>
              </a:rPr>
              <a:t>Clinical History – THE MOST IMPORTANT ‘ALLERGY TEST’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t>Summary</a:t>
            </a:r>
            <a:endParaRPr lang="en-GB" dirty="0"/>
          </a:p>
        </p:txBody>
      </p:sp>
      <p:sp>
        <p:nvSpPr>
          <p:cNvPr id="15362" name="Content Placeholder 2"/>
          <p:cNvSpPr>
            <a:spLocks noGrp="1"/>
          </p:cNvSpPr>
          <p:nvPr>
            <p:ph sz="quarter" idx="1"/>
          </p:nvPr>
        </p:nvSpPr>
        <p:spPr>
          <a:xfrm>
            <a:off x="457200" y="1412875"/>
            <a:ext cx="7467600" cy="4895850"/>
          </a:xfrm>
        </p:spPr>
        <p:txBody>
          <a:bodyPr/>
          <a:lstStyle/>
          <a:p>
            <a:r>
              <a:rPr lang="en-GB" sz="1600" smtClean="0"/>
              <a:t>Introduction</a:t>
            </a:r>
          </a:p>
          <a:p>
            <a:pPr>
              <a:buFont typeface="Wingdings" pitchFamily="2" charset="2"/>
              <a:buNone/>
            </a:pPr>
            <a:endParaRPr lang="en-GB" sz="1600" smtClean="0"/>
          </a:p>
          <a:p>
            <a:r>
              <a:rPr lang="en-GB" sz="1600" smtClean="0"/>
              <a:t>Immunology Service in Lothian</a:t>
            </a:r>
          </a:p>
          <a:p>
            <a:pPr>
              <a:buFont typeface="Wingdings" pitchFamily="2" charset="2"/>
              <a:buNone/>
            </a:pPr>
            <a:endParaRPr lang="en-GB" sz="1600" smtClean="0"/>
          </a:p>
          <a:p>
            <a:r>
              <a:rPr lang="en-GB" sz="1600" smtClean="0"/>
              <a:t>Focused talk on laboratory testing and key changes taking place</a:t>
            </a:r>
          </a:p>
          <a:p>
            <a:pPr>
              <a:buFont typeface="Wingdings" pitchFamily="2" charset="2"/>
              <a:buNone/>
            </a:pPr>
            <a:endParaRPr lang="en-GB" sz="1600" smtClean="0"/>
          </a:p>
          <a:p>
            <a:r>
              <a:rPr lang="en-GB" sz="1600" smtClean="0"/>
              <a:t>Changes to RefHelp guidelines for Neutropenia and Lymphopenia – ANA testing</a:t>
            </a:r>
          </a:p>
          <a:p>
            <a:pPr>
              <a:buFont typeface="Wingdings" pitchFamily="2" charset="2"/>
              <a:buNone/>
            </a:pPr>
            <a:endParaRPr lang="en-GB" sz="1600" smtClean="0"/>
          </a:p>
          <a:p>
            <a:r>
              <a:rPr lang="en-GB" sz="1600" smtClean="0"/>
              <a:t>Changes to OrderComms (CCP, ANA)</a:t>
            </a:r>
          </a:p>
          <a:p>
            <a:pPr>
              <a:buFont typeface="Wingdings" pitchFamily="2" charset="2"/>
              <a:buNone/>
            </a:pPr>
            <a:endParaRPr lang="en-GB" sz="1600" smtClean="0"/>
          </a:p>
          <a:p>
            <a:r>
              <a:rPr lang="en-GB" sz="1600" smtClean="0"/>
              <a:t>Other autoantibody testing</a:t>
            </a:r>
          </a:p>
          <a:p>
            <a:endParaRPr lang="en-GB" sz="1600" smtClean="0"/>
          </a:p>
          <a:p>
            <a:r>
              <a:rPr lang="en-GB" sz="1600" smtClean="0"/>
              <a:t>Allergy Testing </a:t>
            </a:r>
          </a:p>
          <a:p>
            <a:endParaRPr lang="en-GB" sz="1600" smtClean="0"/>
          </a:p>
          <a:p>
            <a:r>
              <a:rPr lang="en-GB" sz="1600" smtClean="0"/>
              <a:t>Discussion / Questions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t>Patient Evaluation</a:t>
            </a:r>
            <a:endParaRPr lang="en-GB" dirty="0"/>
          </a:p>
        </p:txBody>
      </p:sp>
      <p:sp>
        <p:nvSpPr>
          <p:cNvPr id="38914" name="Content Placeholder 2"/>
          <p:cNvSpPr>
            <a:spLocks noGrp="1"/>
          </p:cNvSpPr>
          <p:nvPr>
            <p:ph sz="quarter" idx="1"/>
          </p:nvPr>
        </p:nvSpPr>
        <p:spPr>
          <a:xfrm>
            <a:off x="914400" y="1447800"/>
            <a:ext cx="7772400" cy="5005388"/>
          </a:xfrm>
        </p:spPr>
        <p:txBody>
          <a:bodyPr/>
          <a:lstStyle/>
          <a:p>
            <a:pPr>
              <a:buFontTx/>
              <a:buChar char="-"/>
            </a:pPr>
            <a:r>
              <a:rPr lang="en-GB" smtClean="0"/>
              <a:t>Medical history</a:t>
            </a:r>
          </a:p>
          <a:p>
            <a:pPr>
              <a:buFontTx/>
              <a:buChar char="-"/>
            </a:pPr>
            <a:r>
              <a:rPr lang="en-GB" smtClean="0"/>
              <a:t>Timing of reaction related to exposures</a:t>
            </a:r>
          </a:p>
          <a:p>
            <a:pPr>
              <a:buFontTx/>
              <a:buChar char="-"/>
            </a:pPr>
            <a:r>
              <a:rPr lang="en-GB" smtClean="0"/>
              <a:t>Confirmation of diagnosis of anaphylaxis (∆∆ panic disorder, acute asthma exacerbation, vasovagal syncope, cardiac arrhythmia  - and more!)</a:t>
            </a:r>
          </a:p>
          <a:p>
            <a:pPr>
              <a:buFontTx/>
              <a:buChar char="-"/>
            </a:pPr>
            <a:r>
              <a:rPr lang="en-GB" smtClean="0"/>
              <a:t>Seriel rise in </a:t>
            </a:r>
            <a:r>
              <a:rPr lang="en-GB" smtClean="0">
                <a:solidFill>
                  <a:srgbClr val="FF0000"/>
                </a:solidFill>
              </a:rPr>
              <a:t>mast cell tryptase </a:t>
            </a:r>
            <a:r>
              <a:rPr lang="en-GB" smtClean="0"/>
              <a:t>(may still be within ‘normal’ range) – the </a:t>
            </a:r>
            <a:r>
              <a:rPr lang="en-GB" smtClean="0">
                <a:solidFill>
                  <a:srgbClr val="FF0000"/>
                </a:solidFill>
              </a:rPr>
              <a:t>only </a:t>
            </a:r>
            <a:r>
              <a:rPr lang="en-GB" smtClean="0"/>
              <a:t>useful blood test in the acute setting (retrospective diagnosis – don’t delay treatment)</a:t>
            </a:r>
          </a:p>
          <a:p>
            <a:pPr>
              <a:buFontTx/>
              <a:buChar char="-"/>
            </a:pPr>
            <a:r>
              <a:rPr lang="en-GB" smtClean="0"/>
              <a:t>Response to therapy (adrenaline, antihistamines)</a:t>
            </a:r>
          </a:p>
          <a:p>
            <a:pPr>
              <a:buFontTx/>
              <a:buChar char="-"/>
            </a:pPr>
            <a:r>
              <a:rPr lang="en-GB" smtClean="0"/>
              <a:t>Previous reactions?</a:t>
            </a:r>
          </a:p>
          <a:p>
            <a:pPr>
              <a:buFontTx/>
              <a:buChar char="-"/>
            </a:pPr>
            <a:r>
              <a:rPr lang="en-GB" smtClean="0"/>
              <a:t>Dietary history (avoidance of any classes of food)</a:t>
            </a:r>
          </a:p>
          <a:p>
            <a:pPr>
              <a:buFontTx/>
              <a:buChar char="-"/>
            </a:pPr>
            <a:endParaRPr lang="en-GB"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0"/>
            <a:ext cx="7772400" cy="1143000"/>
          </a:xfrm>
        </p:spPr>
        <p:txBody>
          <a:bodyPr/>
          <a:lstStyle/>
          <a:p>
            <a:pPr fontAlgn="auto">
              <a:spcAft>
                <a:spcPts val="0"/>
              </a:spcAft>
              <a:defRPr/>
            </a:pPr>
            <a:r>
              <a:rPr lang="en-GB" dirty="0" smtClean="0"/>
              <a:t>Allergy ‘tests’ - to detect specific IgE</a:t>
            </a:r>
            <a:endParaRPr lang="en-GB" dirty="0"/>
          </a:p>
        </p:txBody>
      </p:sp>
      <p:sp>
        <p:nvSpPr>
          <p:cNvPr id="3" name="Content Placeholder 2"/>
          <p:cNvSpPr>
            <a:spLocks noGrp="1"/>
          </p:cNvSpPr>
          <p:nvPr>
            <p:ph sz="quarter" idx="1"/>
          </p:nvPr>
        </p:nvSpPr>
        <p:spPr>
          <a:xfrm>
            <a:off x="323850" y="1268413"/>
            <a:ext cx="8362950" cy="5400675"/>
          </a:xfrm>
        </p:spPr>
        <p:txBody>
          <a:bodyPr>
            <a:normAutofit fontScale="70000" lnSpcReduction="20000"/>
          </a:bodyPr>
          <a:lstStyle/>
          <a:p>
            <a:pPr marL="274320" indent="-274320" fontAlgn="auto">
              <a:spcAft>
                <a:spcPts val="0"/>
              </a:spcAft>
              <a:buFont typeface="Wingdings"/>
              <a:buChar char=""/>
              <a:defRPr/>
            </a:pPr>
            <a:r>
              <a:rPr lang="en-GB" sz="2900" dirty="0" smtClean="0"/>
              <a:t>Skin prick tests – aeroallergens (HDM, pollens, moulds), some foods (egg, wheat), latex</a:t>
            </a:r>
          </a:p>
          <a:p>
            <a:pPr marL="274320" indent="-274320" fontAlgn="auto">
              <a:spcAft>
                <a:spcPts val="0"/>
              </a:spcAft>
              <a:buFont typeface="Wingdings"/>
              <a:buNone/>
              <a:defRPr/>
            </a:pPr>
            <a:endParaRPr lang="en-GB" sz="2900" dirty="0" smtClean="0"/>
          </a:p>
          <a:p>
            <a:pPr marL="274320" indent="-274320" fontAlgn="auto">
              <a:spcAft>
                <a:spcPts val="0"/>
              </a:spcAft>
              <a:buFont typeface="Wingdings"/>
              <a:buChar char=""/>
              <a:defRPr/>
            </a:pPr>
            <a:r>
              <a:rPr lang="en-GB" sz="2900" dirty="0" smtClean="0"/>
              <a:t>Fresh prick-to-prick (fruits, latex, fish/shellfish, nuts)</a:t>
            </a:r>
          </a:p>
          <a:p>
            <a:pPr marL="274320" indent="-274320" fontAlgn="auto">
              <a:spcAft>
                <a:spcPts val="0"/>
              </a:spcAft>
              <a:buFont typeface="Wingdings"/>
              <a:buNone/>
              <a:defRPr/>
            </a:pPr>
            <a:endParaRPr lang="en-GB" sz="2900" dirty="0" smtClean="0"/>
          </a:p>
          <a:p>
            <a:pPr marL="274320" indent="-274320" fontAlgn="auto">
              <a:spcAft>
                <a:spcPts val="0"/>
              </a:spcAft>
              <a:buFont typeface="Wingdings"/>
              <a:buChar char=""/>
              <a:defRPr/>
            </a:pPr>
            <a:r>
              <a:rPr lang="en-GB" sz="2900" dirty="0" smtClean="0"/>
              <a:t>Intradermal skin tests - drugs (penicillins), anaesthetic agents, </a:t>
            </a:r>
          </a:p>
          <a:p>
            <a:pPr marL="274320" indent="-274320" fontAlgn="auto">
              <a:spcAft>
                <a:spcPts val="0"/>
              </a:spcAft>
              <a:buFont typeface="Wingdings"/>
              <a:buNone/>
              <a:defRPr/>
            </a:pPr>
            <a:endParaRPr lang="en-GB" sz="2900" dirty="0" smtClean="0"/>
          </a:p>
          <a:p>
            <a:pPr marL="274320" indent="-274320" fontAlgn="auto">
              <a:spcAft>
                <a:spcPts val="0"/>
              </a:spcAft>
              <a:buFont typeface="Wingdings"/>
              <a:buChar char=""/>
              <a:defRPr/>
            </a:pPr>
            <a:r>
              <a:rPr lang="en-GB" sz="2900" dirty="0" smtClean="0"/>
              <a:t>Specific IgE (blood tests)</a:t>
            </a:r>
          </a:p>
          <a:p>
            <a:pPr marL="274320" indent="-274320" fontAlgn="auto">
              <a:spcAft>
                <a:spcPts val="0"/>
              </a:spcAft>
              <a:buFont typeface="Wingdings"/>
              <a:buNone/>
              <a:defRPr/>
            </a:pPr>
            <a:endParaRPr lang="en-GB" sz="2900" dirty="0" smtClean="0"/>
          </a:p>
          <a:p>
            <a:pPr marL="274320" indent="-274320" fontAlgn="auto">
              <a:spcAft>
                <a:spcPts val="0"/>
              </a:spcAft>
              <a:buFont typeface="Wingdings"/>
              <a:buChar char=""/>
              <a:defRPr/>
            </a:pPr>
            <a:r>
              <a:rPr lang="en-GB" sz="2900" dirty="0" smtClean="0"/>
              <a:t>All interpretation of testing depends on careful clinical correlation / context</a:t>
            </a:r>
          </a:p>
          <a:p>
            <a:pPr marL="274320" indent="-274320" fontAlgn="auto">
              <a:spcAft>
                <a:spcPts val="0"/>
              </a:spcAft>
              <a:buFont typeface="Wingdings"/>
              <a:buNone/>
              <a:defRPr/>
            </a:pPr>
            <a:endParaRPr lang="en-GB" sz="2900" dirty="0" smtClean="0"/>
          </a:p>
          <a:p>
            <a:pPr marL="274320" indent="-274320" fontAlgn="auto">
              <a:spcAft>
                <a:spcPts val="0"/>
              </a:spcAft>
              <a:buFont typeface="Wingdings"/>
              <a:buChar char=""/>
              <a:defRPr/>
            </a:pPr>
            <a:r>
              <a:rPr lang="en-GB" sz="2900" dirty="0" smtClean="0"/>
              <a:t>Placebo controlled (blinded) food / drug challenge – GOLD STANDARD</a:t>
            </a:r>
          </a:p>
          <a:p>
            <a:pPr marL="274320" indent="-274320" fontAlgn="auto">
              <a:spcAft>
                <a:spcPts val="0"/>
              </a:spcAft>
              <a:buFont typeface="Wingdings"/>
              <a:buNone/>
              <a:defRPr/>
            </a:pPr>
            <a:endParaRPr lang="en-GB" sz="2900" dirty="0" smtClean="0"/>
          </a:p>
          <a:p>
            <a:pPr marL="274320" indent="-274320" fontAlgn="auto">
              <a:spcAft>
                <a:spcPts val="0"/>
              </a:spcAft>
              <a:buFont typeface="Wingdings"/>
              <a:buChar char=""/>
              <a:defRPr/>
            </a:pPr>
            <a:r>
              <a:rPr lang="en-GB" sz="2900" dirty="0" smtClean="0"/>
              <a:t>Specific IgG tests (York tests) have NO evidence based role in evaluating patients with Type 1 hypersensitivity reactions</a:t>
            </a:r>
          </a:p>
          <a:p>
            <a:pPr marL="274320" indent="-274320" fontAlgn="auto">
              <a:spcAft>
                <a:spcPts val="0"/>
              </a:spcAft>
              <a:buFont typeface="Wingdings"/>
              <a:buNone/>
              <a:defRPr/>
            </a:pPr>
            <a:endParaRPr lang="en-GB"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t>Specific ige blood tests in evaluating allergy</a:t>
            </a:r>
            <a:endParaRPr lang="en-GB" dirty="0"/>
          </a:p>
        </p:txBody>
      </p:sp>
      <p:sp>
        <p:nvSpPr>
          <p:cNvPr id="3" name="Content Placeholder 2"/>
          <p:cNvSpPr>
            <a:spLocks noGrp="1"/>
          </p:cNvSpPr>
          <p:nvPr>
            <p:ph sz="quarter" idx="1"/>
          </p:nvPr>
        </p:nvSpPr>
        <p:spPr>
          <a:xfrm>
            <a:off x="457200" y="1600200"/>
            <a:ext cx="7467600" cy="4873625"/>
          </a:xfrm>
        </p:spPr>
        <p:txBody>
          <a:bodyPr>
            <a:normAutofit lnSpcReduction="10000"/>
          </a:bodyPr>
          <a:lstStyle/>
          <a:p>
            <a:pPr marL="274320" indent="-274320" fontAlgn="auto">
              <a:spcAft>
                <a:spcPts val="0"/>
              </a:spcAft>
              <a:buFont typeface="Wingdings"/>
              <a:buChar char=""/>
              <a:defRPr/>
            </a:pPr>
            <a:r>
              <a:rPr lang="en-GB" dirty="0" smtClean="0"/>
              <a:t>Clinical utility really depends on pre-test probability of Type 1 reaction / clinical context</a:t>
            </a:r>
          </a:p>
          <a:p>
            <a:pPr marL="274320" indent="-274320" fontAlgn="auto">
              <a:spcAft>
                <a:spcPts val="0"/>
              </a:spcAft>
              <a:buFont typeface="Wingdings"/>
              <a:buChar char=""/>
              <a:defRPr/>
            </a:pPr>
            <a:endParaRPr lang="en-GB" dirty="0" smtClean="0"/>
          </a:p>
          <a:p>
            <a:pPr marL="274320" indent="-274320" fontAlgn="auto">
              <a:spcAft>
                <a:spcPts val="0"/>
              </a:spcAft>
              <a:buFont typeface="Wingdings"/>
              <a:buChar char=""/>
              <a:defRPr/>
            </a:pPr>
            <a:r>
              <a:rPr lang="en-GB" dirty="0" smtClean="0"/>
              <a:t>Presence of specific IgE to an allergen is evidence of SENSITISATION</a:t>
            </a:r>
          </a:p>
          <a:p>
            <a:pPr marL="274320" indent="-274320" fontAlgn="auto">
              <a:spcAft>
                <a:spcPts val="0"/>
              </a:spcAft>
              <a:buFont typeface="Wingdings"/>
              <a:buChar char=""/>
              <a:defRPr/>
            </a:pPr>
            <a:endParaRPr lang="en-GB" dirty="0" smtClean="0"/>
          </a:p>
          <a:p>
            <a:pPr marL="274320" indent="-274320" fontAlgn="auto">
              <a:spcAft>
                <a:spcPts val="0"/>
              </a:spcAft>
              <a:buFont typeface="Wingdings"/>
              <a:buChar char=""/>
              <a:defRPr/>
            </a:pPr>
            <a:r>
              <a:rPr lang="en-GB" dirty="0" smtClean="0"/>
              <a:t>SENSITISATION  ≠  ALLERGY</a:t>
            </a:r>
          </a:p>
          <a:p>
            <a:pPr marL="274320" indent="-274320" fontAlgn="auto">
              <a:spcAft>
                <a:spcPts val="0"/>
              </a:spcAft>
              <a:buFont typeface="Wingdings"/>
              <a:buChar char=""/>
              <a:defRPr/>
            </a:pPr>
            <a:endParaRPr lang="en-GB" dirty="0" smtClean="0"/>
          </a:p>
          <a:p>
            <a:pPr marL="274320" indent="-274320" fontAlgn="auto">
              <a:spcAft>
                <a:spcPts val="0"/>
              </a:spcAft>
              <a:buFont typeface="Wingdings"/>
              <a:buChar char=""/>
              <a:defRPr/>
            </a:pPr>
            <a:r>
              <a:rPr lang="en-GB" dirty="0" smtClean="0"/>
              <a:t>Other reasons for presence of specific IgE: eczema (high total IgE and therefore low positive specific IgE to multiple allergens; cross reactivity of specific IgE)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4"/>
          <p:cNvSpPr>
            <a:spLocks/>
          </p:cNvSpPr>
          <p:nvPr/>
        </p:nvSpPr>
        <p:spPr bwMode="auto">
          <a:xfrm>
            <a:off x="3098800" y="339725"/>
            <a:ext cx="3330575" cy="438150"/>
          </a:xfrm>
          <a:custGeom>
            <a:avLst/>
            <a:gdLst>
              <a:gd name="T0" fmla="*/ 365236244 w 21600"/>
              <a:gd name="T1" fmla="*/ 6303021 h 21600"/>
              <a:gd name="T2" fmla="*/ 365236244 w 21600"/>
              <a:gd name="T3" fmla="*/ 6303021 h 21600"/>
              <a:gd name="T4" fmla="*/ 365236244 w 21600"/>
              <a:gd name="T5" fmla="*/ 6303021 h 21600"/>
              <a:gd name="T6" fmla="*/ 365236244 w 21600"/>
              <a:gd name="T7" fmla="*/ 630302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35717" tIns="35717" rIns="35717" bIns="35717" anchor="ctr"/>
          <a:lstStyle/>
          <a:p>
            <a:pPr algn="ctr" defTabSz="409575"/>
            <a:r>
              <a:rPr lang="en-US" sz="2500">
                <a:solidFill>
                  <a:srgbClr val="876552"/>
                </a:solidFill>
                <a:latin typeface="Georgia" pitchFamily="18" charset="0"/>
                <a:sym typeface="Georgia" pitchFamily="18" charset="0"/>
              </a:rPr>
              <a:t>Type 1 hypersensitivity</a:t>
            </a:r>
            <a:endParaRPr lang="en-US">
              <a:latin typeface="Century Schoolbook" pitchFamily="18" charset="0"/>
            </a:endParaRPr>
          </a:p>
        </p:txBody>
      </p:sp>
    </p:spTree>
  </p:cSld>
  <p:clrMapOvr>
    <a:masterClrMapping/>
  </p:clrMapOvr>
  <p:transition spd="med">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7" name="Group 4"/>
          <p:cNvGrpSpPr>
            <a:grpSpLocks/>
          </p:cNvGrpSpPr>
          <p:nvPr/>
        </p:nvGrpSpPr>
        <p:grpSpPr bwMode="auto">
          <a:xfrm>
            <a:off x="346075" y="415925"/>
            <a:ext cx="3224213" cy="2527300"/>
            <a:chOff x="0" y="0"/>
            <a:chExt cx="362" cy="283"/>
          </a:xfrm>
        </p:grpSpPr>
        <p:pic>
          <p:nvPicPr>
            <p:cNvPr id="45066" name="Picture 5" descr="pasted-image.jpg"/>
            <p:cNvPicPr>
              <a:picLocks noChangeAspect="1"/>
            </p:cNvPicPr>
            <p:nvPr/>
          </p:nvPicPr>
          <p:blipFill>
            <a:blip r:embed="rId2" cstate="print"/>
            <a:srcRect/>
            <a:stretch>
              <a:fillRect/>
            </a:stretch>
          </p:blipFill>
          <p:spPr bwMode="auto">
            <a:xfrm>
              <a:off x="12" y="10"/>
              <a:ext cx="337" cy="248"/>
            </a:xfrm>
            <a:prstGeom prst="rect">
              <a:avLst/>
            </a:prstGeom>
            <a:noFill/>
            <a:ln w="12700">
              <a:noFill/>
              <a:miter lim="0"/>
              <a:headEnd/>
              <a:tailEnd/>
            </a:ln>
          </p:spPr>
        </p:pic>
        <p:pic>
          <p:nvPicPr>
            <p:cNvPr id="45067" name="Picture 6" descr="image.png"/>
            <p:cNvPicPr>
              <a:picLocks noChangeAspect="1"/>
            </p:cNvPicPr>
            <p:nvPr/>
          </p:nvPicPr>
          <p:blipFill>
            <a:blip r:embed="rId3" cstate="print"/>
            <a:srcRect/>
            <a:stretch>
              <a:fillRect/>
            </a:stretch>
          </p:blipFill>
          <p:spPr bwMode="auto">
            <a:xfrm>
              <a:off x="0" y="0"/>
              <a:ext cx="362" cy="283"/>
            </a:xfrm>
            <a:prstGeom prst="rect">
              <a:avLst/>
            </a:prstGeom>
            <a:noFill/>
            <a:ln w="12700">
              <a:noFill/>
              <a:miter lim="0"/>
              <a:headEnd/>
              <a:tailEnd/>
            </a:ln>
          </p:spPr>
        </p:pic>
      </p:grpSp>
      <p:sp>
        <p:nvSpPr>
          <p:cNvPr id="45058" name="AutoShape 7"/>
          <p:cNvSpPr>
            <a:spLocks/>
          </p:cNvSpPr>
          <p:nvPr/>
        </p:nvSpPr>
        <p:spPr bwMode="auto">
          <a:xfrm>
            <a:off x="3343275" y="104775"/>
            <a:ext cx="3321050" cy="438150"/>
          </a:xfrm>
          <a:custGeom>
            <a:avLst/>
            <a:gdLst>
              <a:gd name="T0" fmla="*/ 363280573 w 21600"/>
              <a:gd name="T1" fmla="*/ 6303021 h 21600"/>
              <a:gd name="T2" fmla="*/ 363280573 w 21600"/>
              <a:gd name="T3" fmla="*/ 6303021 h 21600"/>
              <a:gd name="T4" fmla="*/ 363280573 w 21600"/>
              <a:gd name="T5" fmla="*/ 6303021 h 21600"/>
              <a:gd name="T6" fmla="*/ 363280573 w 21600"/>
              <a:gd name="T7" fmla="*/ 630302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35717" tIns="35717" rIns="35717" bIns="35717" anchor="ctr"/>
          <a:lstStyle/>
          <a:p>
            <a:pPr algn="ctr" defTabSz="409575"/>
            <a:r>
              <a:rPr lang="en-US" sz="2500">
                <a:solidFill>
                  <a:srgbClr val="876552"/>
                </a:solidFill>
                <a:latin typeface="Georgia" pitchFamily="18" charset="0"/>
                <a:sym typeface="Georgia" pitchFamily="18" charset="0"/>
              </a:rPr>
              <a:t>Cross-reactivity of IgE </a:t>
            </a:r>
            <a:endParaRPr lang="en-US">
              <a:latin typeface="Century Schoolbook" pitchFamily="18" charset="0"/>
            </a:endParaRPr>
          </a:p>
        </p:txBody>
      </p:sp>
      <p:grpSp>
        <p:nvGrpSpPr>
          <p:cNvPr id="45059" name="Group 8"/>
          <p:cNvGrpSpPr>
            <a:grpSpLocks/>
          </p:cNvGrpSpPr>
          <p:nvPr/>
        </p:nvGrpSpPr>
        <p:grpSpPr bwMode="auto">
          <a:xfrm>
            <a:off x="0" y="3068638"/>
            <a:ext cx="4249738" cy="3224212"/>
            <a:chOff x="0" y="0"/>
            <a:chExt cx="476" cy="361"/>
          </a:xfrm>
        </p:grpSpPr>
        <p:pic>
          <p:nvPicPr>
            <p:cNvPr id="45064" name="Picture 9" descr="pasted-image.jpg"/>
            <p:cNvPicPr>
              <a:picLocks noChangeAspect="1"/>
            </p:cNvPicPr>
            <p:nvPr/>
          </p:nvPicPr>
          <p:blipFill>
            <a:blip r:embed="rId4" cstate="print"/>
            <a:srcRect/>
            <a:stretch>
              <a:fillRect/>
            </a:stretch>
          </p:blipFill>
          <p:spPr bwMode="auto">
            <a:xfrm>
              <a:off x="13" y="9"/>
              <a:ext cx="450" cy="327"/>
            </a:xfrm>
            <a:prstGeom prst="rect">
              <a:avLst/>
            </a:prstGeom>
            <a:noFill/>
            <a:ln w="12700">
              <a:noFill/>
              <a:miter lim="0"/>
              <a:headEnd/>
              <a:tailEnd/>
            </a:ln>
          </p:spPr>
        </p:pic>
        <p:pic>
          <p:nvPicPr>
            <p:cNvPr id="45065" name="Picture 10" descr="image.png"/>
            <p:cNvPicPr>
              <a:picLocks noChangeAspect="1"/>
            </p:cNvPicPr>
            <p:nvPr/>
          </p:nvPicPr>
          <p:blipFill>
            <a:blip r:embed="rId5" cstate="print"/>
            <a:srcRect/>
            <a:stretch>
              <a:fillRect/>
            </a:stretch>
          </p:blipFill>
          <p:spPr bwMode="auto">
            <a:xfrm>
              <a:off x="0" y="0"/>
              <a:ext cx="476" cy="361"/>
            </a:xfrm>
            <a:prstGeom prst="rect">
              <a:avLst/>
            </a:prstGeom>
            <a:noFill/>
            <a:ln w="12700">
              <a:noFill/>
              <a:miter lim="0"/>
              <a:headEnd/>
              <a:tailEnd/>
            </a:ln>
          </p:spPr>
        </p:pic>
      </p:grpSp>
      <p:sp>
        <p:nvSpPr>
          <p:cNvPr id="14342" name="AutoShape 11"/>
          <p:cNvSpPr>
            <a:spLocks/>
          </p:cNvSpPr>
          <p:nvPr/>
        </p:nvSpPr>
        <p:spPr bwMode="auto">
          <a:xfrm>
            <a:off x="4787900" y="2781300"/>
            <a:ext cx="3095625" cy="2268538"/>
          </a:xfrm>
          <a:custGeom>
            <a:avLst/>
            <a:gdLst>
              <a:gd name="T0" fmla="*/ 2201069 w 21600"/>
              <a:gd name="T1" fmla="*/ 1612900 h 21600"/>
              <a:gd name="T2" fmla="*/ 2201069 w 21600"/>
              <a:gd name="T3" fmla="*/ 1612900 h 21600"/>
              <a:gd name="T4" fmla="*/ 2201069 w 21600"/>
              <a:gd name="T5" fmla="*/ 1612900 h 21600"/>
              <a:gd name="T6" fmla="*/ 2201069 w 21600"/>
              <a:gd name="T7" fmla="*/ 16129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35717" tIns="35717" rIns="35717" bIns="35717" anchor="ctr"/>
          <a:lstStyle/>
          <a:p>
            <a:pPr algn="ctr" defTabSz="410751" fontAlgn="auto">
              <a:spcBef>
                <a:spcPts val="0"/>
              </a:spcBef>
              <a:spcAft>
                <a:spcPts val="0"/>
              </a:spcAft>
              <a:defRPr/>
            </a:pPr>
            <a:r>
              <a:rPr lang="en-US" sz="2500" dirty="0">
                <a:solidFill>
                  <a:schemeClr val="accent1">
                    <a:lumMod val="75000"/>
                  </a:schemeClr>
                </a:solidFill>
                <a:latin typeface="Georgia" pitchFamily="18" charset="0"/>
                <a:ea typeface="Georgia" pitchFamily="18" charset="0"/>
                <a:cs typeface="Georgia" pitchFamily="18" charset="0"/>
                <a:sym typeface="Georgia" pitchFamily="18" charset="0"/>
              </a:rPr>
              <a:t>Latex fruit syndrome</a:t>
            </a:r>
          </a:p>
          <a:p>
            <a:pPr algn="ctr" defTabSz="410751" fontAlgn="auto">
              <a:spcBef>
                <a:spcPts val="0"/>
              </a:spcBef>
              <a:spcAft>
                <a:spcPts val="0"/>
              </a:spcAft>
              <a:defRPr/>
            </a:pPr>
            <a:endParaRPr lang="en-US" sz="2500" dirty="0">
              <a:solidFill>
                <a:schemeClr val="accent1">
                  <a:lumMod val="75000"/>
                </a:schemeClr>
              </a:solidFill>
              <a:latin typeface="Georgia" pitchFamily="18" charset="0"/>
              <a:ea typeface="Georgia" pitchFamily="18" charset="0"/>
              <a:cs typeface="Georgia" pitchFamily="18" charset="0"/>
              <a:sym typeface="Georgia" pitchFamily="18" charset="0"/>
            </a:endParaRPr>
          </a:p>
          <a:p>
            <a:pPr algn="ctr" defTabSz="410751" fontAlgn="auto">
              <a:spcBef>
                <a:spcPts val="0"/>
              </a:spcBef>
              <a:spcAft>
                <a:spcPts val="0"/>
              </a:spcAft>
              <a:defRPr/>
            </a:pPr>
            <a:r>
              <a:rPr lang="en-US" sz="2500" dirty="0">
                <a:solidFill>
                  <a:schemeClr val="accent1">
                    <a:lumMod val="75000"/>
                  </a:schemeClr>
                </a:solidFill>
                <a:latin typeface="Georgia" pitchFamily="18" charset="0"/>
                <a:ea typeface="Georgia" pitchFamily="18" charset="0"/>
                <a:cs typeface="Georgia" pitchFamily="18" charset="0"/>
                <a:sym typeface="Georgia" pitchFamily="18" charset="0"/>
              </a:rPr>
              <a:t>Birch pollen food allergy syndrome or "oral allergy syndrome</a:t>
            </a:r>
            <a:r>
              <a:rPr lang="en-US" sz="2500" dirty="0">
                <a:solidFill>
                  <a:srgbClr val="876552"/>
                </a:solidFill>
                <a:latin typeface="Georgia" pitchFamily="18" charset="0"/>
                <a:ea typeface="Georgia" pitchFamily="18" charset="0"/>
                <a:cs typeface="Georgia" pitchFamily="18" charset="0"/>
                <a:sym typeface="Georgia" pitchFamily="18" charset="0"/>
              </a:rPr>
              <a:t>"</a:t>
            </a:r>
            <a:endParaRPr lang="en-US" dirty="0">
              <a:latin typeface="+mn-lt"/>
              <a:cs typeface="+mn-cs"/>
            </a:endParaRPr>
          </a:p>
        </p:txBody>
      </p:sp>
      <p:sp>
        <p:nvSpPr>
          <p:cNvPr id="13" name="TextBox 12"/>
          <p:cNvSpPr txBox="1"/>
          <p:nvPr/>
        </p:nvSpPr>
        <p:spPr>
          <a:xfrm>
            <a:off x="3851275" y="1989138"/>
            <a:ext cx="3779838" cy="461962"/>
          </a:xfrm>
          <a:prstGeom prst="rect">
            <a:avLst/>
          </a:prstGeom>
          <a:noFill/>
        </p:spPr>
        <p:txBody>
          <a:bodyPr wrap="none">
            <a:spAutoFit/>
          </a:bodyPr>
          <a:lstStyle/>
          <a:p>
            <a:pPr fontAlgn="auto">
              <a:spcBef>
                <a:spcPts val="0"/>
              </a:spcBef>
              <a:spcAft>
                <a:spcPts val="0"/>
              </a:spcAft>
              <a:defRPr/>
            </a:pPr>
            <a:r>
              <a:rPr lang="en-GB" sz="2400" dirty="0">
                <a:solidFill>
                  <a:schemeClr val="accent1">
                    <a:lumMod val="75000"/>
                  </a:schemeClr>
                </a:solidFill>
                <a:latin typeface="Georgia" pitchFamily="18" charset="0"/>
                <a:cs typeface="+mn-cs"/>
              </a:rPr>
              <a:t>Shrimp – house dust mite </a:t>
            </a:r>
          </a:p>
        </p:txBody>
      </p:sp>
      <p:sp>
        <p:nvSpPr>
          <p:cNvPr id="14" name="TextBox 13"/>
          <p:cNvSpPr txBox="1"/>
          <p:nvPr/>
        </p:nvSpPr>
        <p:spPr>
          <a:xfrm>
            <a:off x="4140200" y="836613"/>
            <a:ext cx="4116388" cy="984250"/>
          </a:xfrm>
          <a:prstGeom prst="rect">
            <a:avLst/>
          </a:prstGeom>
          <a:noFill/>
        </p:spPr>
        <p:txBody>
          <a:bodyPr wrap="none">
            <a:spAutoFit/>
          </a:bodyPr>
          <a:lstStyle/>
          <a:p>
            <a:pPr fontAlgn="auto">
              <a:spcBef>
                <a:spcPts val="0"/>
              </a:spcBef>
              <a:spcAft>
                <a:spcPts val="0"/>
              </a:spcAft>
              <a:defRPr/>
            </a:pPr>
            <a:r>
              <a:rPr lang="en-GB" sz="2000" dirty="0">
                <a:solidFill>
                  <a:schemeClr val="accent1">
                    <a:lumMod val="75000"/>
                  </a:schemeClr>
                </a:solidFill>
                <a:latin typeface="Georgia" pitchFamily="18" charset="0"/>
                <a:cs typeface="+mn-cs"/>
              </a:rPr>
              <a:t>Specific IgE recognises &gt;1 allergen </a:t>
            </a:r>
          </a:p>
          <a:p>
            <a:pPr fontAlgn="auto">
              <a:spcBef>
                <a:spcPts val="0"/>
              </a:spcBef>
              <a:spcAft>
                <a:spcPts val="0"/>
              </a:spcAft>
              <a:defRPr/>
            </a:pPr>
            <a:r>
              <a:rPr lang="en-GB" sz="2000" dirty="0">
                <a:solidFill>
                  <a:schemeClr val="accent1">
                    <a:lumMod val="75000"/>
                  </a:schemeClr>
                </a:solidFill>
                <a:latin typeface="Georgia" pitchFamily="18" charset="0"/>
                <a:cs typeface="+mn-cs"/>
              </a:rPr>
              <a:t>because of shared epitopes </a:t>
            </a:r>
          </a:p>
          <a:p>
            <a:pPr fontAlgn="auto">
              <a:spcBef>
                <a:spcPts val="0"/>
              </a:spcBef>
              <a:spcAft>
                <a:spcPts val="0"/>
              </a:spcAft>
              <a:defRPr/>
            </a:pPr>
            <a:endParaRPr lang="en-GB" dirty="0">
              <a:latin typeface="+mn-lt"/>
              <a:cs typeface="+mn-cs"/>
            </a:endParaRPr>
          </a:p>
        </p:txBody>
      </p:sp>
      <p:sp>
        <p:nvSpPr>
          <p:cNvPr id="45063" name="TextBox 14"/>
          <p:cNvSpPr txBox="1">
            <a:spLocks noChangeArrowheads="1"/>
          </p:cNvSpPr>
          <p:nvPr/>
        </p:nvSpPr>
        <p:spPr bwMode="auto">
          <a:xfrm>
            <a:off x="2484438" y="5229225"/>
            <a:ext cx="6856412" cy="1200150"/>
          </a:xfrm>
          <a:prstGeom prst="rect">
            <a:avLst/>
          </a:prstGeom>
          <a:noFill/>
          <a:ln w="9525">
            <a:noFill/>
            <a:miter lim="800000"/>
            <a:headEnd/>
            <a:tailEnd/>
          </a:ln>
        </p:spPr>
        <p:txBody>
          <a:bodyPr>
            <a:spAutoFit/>
          </a:bodyPr>
          <a:lstStyle/>
          <a:p>
            <a:r>
              <a:rPr lang="en-GB" sz="2400">
                <a:solidFill>
                  <a:srgbClr val="FF0000"/>
                </a:solidFill>
                <a:latin typeface="Georgia" pitchFamily="18" charset="0"/>
              </a:rPr>
              <a:t>Therefore specific IgE test may be positive for both allergens and diagnosis of allergy depends</a:t>
            </a:r>
          </a:p>
          <a:p>
            <a:r>
              <a:rPr lang="en-GB" sz="2400">
                <a:solidFill>
                  <a:srgbClr val="FF0000"/>
                </a:solidFill>
                <a:latin typeface="Georgia" pitchFamily="18" charset="0"/>
              </a:rPr>
              <a:t>on clinical history, as may or may not be allergic</a:t>
            </a:r>
          </a:p>
        </p:txBody>
      </p:sp>
    </p:spTree>
  </p:cSld>
  <p:clrMapOvr>
    <a:masterClrMapping/>
  </p:clrMapOvr>
  <p:transition spd="med">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t>CLINICAL UTILITY OF SPECIFIC IgE TESTS</a:t>
            </a:r>
            <a:endParaRPr lang="en-GB" dirty="0"/>
          </a:p>
        </p:txBody>
      </p:sp>
      <p:sp>
        <p:nvSpPr>
          <p:cNvPr id="3" name="Content Placeholder 2"/>
          <p:cNvSpPr>
            <a:spLocks noGrp="1"/>
          </p:cNvSpPr>
          <p:nvPr>
            <p:ph sz="quarter" idx="1"/>
          </p:nvPr>
        </p:nvSpPr>
        <p:spPr>
          <a:xfrm>
            <a:off x="457200" y="1600200"/>
            <a:ext cx="7467600" cy="4873625"/>
          </a:xfrm>
        </p:spPr>
        <p:txBody>
          <a:bodyPr>
            <a:normAutofit fontScale="85000" lnSpcReduction="20000"/>
          </a:bodyPr>
          <a:lstStyle/>
          <a:p>
            <a:pPr marL="274320" indent="-274320" fontAlgn="auto">
              <a:spcAft>
                <a:spcPts val="0"/>
              </a:spcAft>
              <a:buFont typeface="Wingdings"/>
              <a:buChar char=""/>
              <a:defRPr/>
            </a:pPr>
            <a:r>
              <a:rPr lang="en-GB" dirty="0" smtClean="0"/>
              <a:t>Useful to confirm clinical suspicion of food allergy from the clinical history</a:t>
            </a:r>
          </a:p>
          <a:p>
            <a:pPr marL="274320" indent="-274320" fontAlgn="auto">
              <a:spcAft>
                <a:spcPts val="0"/>
              </a:spcAft>
              <a:buFont typeface="Wingdings"/>
              <a:buChar char=""/>
              <a:defRPr/>
            </a:pPr>
            <a:r>
              <a:rPr lang="en-GB" dirty="0" smtClean="0"/>
              <a:t>Useful to evaluate patients with rhinosinusitis / conjunctivitis for allergic causes (pets/ exposures) </a:t>
            </a:r>
          </a:p>
          <a:p>
            <a:pPr marL="274320" indent="-274320" fontAlgn="auto">
              <a:spcAft>
                <a:spcPts val="0"/>
              </a:spcAft>
              <a:buFont typeface="Wingdings"/>
              <a:buChar char=""/>
              <a:defRPr/>
            </a:pPr>
            <a:r>
              <a:rPr lang="en-GB" dirty="0" smtClean="0"/>
              <a:t>Not useful as ‘screen’ for food allergies</a:t>
            </a:r>
          </a:p>
          <a:p>
            <a:pPr marL="274320" indent="-274320" fontAlgn="auto">
              <a:spcAft>
                <a:spcPts val="0"/>
              </a:spcAft>
              <a:buFont typeface="Wingdings"/>
              <a:buChar char=""/>
              <a:defRPr/>
            </a:pPr>
            <a:r>
              <a:rPr lang="en-GB" dirty="0" smtClean="0"/>
              <a:t>Total IgE done concomitantly is useful for a ratio of specific IgE to total IgE.</a:t>
            </a:r>
          </a:p>
          <a:p>
            <a:pPr marL="274320" indent="-274320" fontAlgn="auto">
              <a:spcAft>
                <a:spcPts val="0"/>
              </a:spcAft>
              <a:buFont typeface="Wingdings"/>
              <a:buChar char=""/>
              <a:defRPr/>
            </a:pPr>
            <a:r>
              <a:rPr lang="en-GB" dirty="0" smtClean="0"/>
              <a:t>Negative specific IgE does not exclude diagnosis of allergy (may need skin testing and provocation/ challenge testing) particularly for foods and drugs.</a:t>
            </a:r>
          </a:p>
          <a:p>
            <a:pPr marL="274320" indent="-274320" fontAlgn="auto">
              <a:spcAft>
                <a:spcPts val="0"/>
              </a:spcAft>
              <a:buFont typeface="Wingdings"/>
              <a:buChar char=""/>
              <a:defRPr/>
            </a:pPr>
            <a:endParaRPr lang="en-GB" dirty="0" smtClean="0"/>
          </a:p>
          <a:p>
            <a:pPr marL="274320" indent="-274320" fontAlgn="auto">
              <a:spcAft>
                <a:spcPts val="0"/>
              </a:spcAft>
              <a:buFont typeface="Wingdings"/>
              <a:buChar char=""/>
              <a:defRPr/>
            </a:pPr>
            <a:r>
              <a:rPr lang="en-GB" dirty="0" smtClean="0"/>
              <a:t>Interpretation of Specific IgE tests requires careful clinical correlation</a:t>
            </a:r>
          </a:p>
          <a:p>
            <a:pPr marL="274320" indent="-274320" fontAlgn="auto">
              <a:spcAft>
                <a:spcPts val="0"/>
              </a:spcAft>
              <a:buFont typeface="Wingdings"/>
              <a:buChar char=""/>
              <a:defRPr/>
            </a:pPr>
            <a:endParaRPr lang="en-GB" dirty="0" smtClean="0"/>
          </a:p>
          <a:p>
            <a:pPr marL="274320" indent="-274320" fontAlgn="auto">
              <a:spcAft>
                <a:spcPts val="0"/>
              </a:spcAft>
              <a:buFont typeface="Wingdings"/>
              <a:buChar char=""/>
              <a:defRPr/>
            </a:pPr>
            <a:r>
              <a:rPr lang="en-GB" dirty="0" smtClean="0"/>
              <a:t>Testing does not replace a specialist Allergy evaluation</a:t>
            </a:r>
          </a:p>
          <a:p>
            <a:pPr marL="274320" indent="-274320" fontAlgn="auto">
              <a:spcAft>
                <a:spcPts val="0"/>
              </a:spcAft>
              <a:buFont typeface="Wingdings"/>
              <a:buNone/>
              <a:defRPr/>
            </a:pPr>
            <a:r>
              <a:rPr lang="en-GB" dirty="0" smtClean="0"/>
              <a:t>(elephant again......)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t>Pernicious Anaemia</a:t>
            </a:r>
            <a:endParaRPr lang="en-GB" dirty="0"/>
          </a:p>
        </p:txBody>
      </p:sp>
      <p:sp>
        <p:nvSpPr>
          <p:cNvPr id="47106" name="Content Placeholder 2"/>
          <p:cNvSpPr>
            <a:spLocks noGrp="1"/>
          </p:cNvSpPr>
          <p:nvPr>
            <p:ph sz="quarter" idx="1"/>
          </p:nvPr>
        </p:nvSpPr>
        <p:spPr>
          <a:xfrm>
            <a:off x="457200" y="1600200"/>
            <a:ext cx="7467600" cy="4873625"/>
          </a:xfrm>
        </p:spPr>
        <p:txBody>
          <a:bodyPr/>
          <a:lstStyle/>
          <a:p>
            <a:r>
              <a:rPr lang="en-GB" smtClean="0"/>
              <a:t>Low serum Vitamin B12</a:t>
            </a:r>
          </a:p>
          <a:p>
            <a:pPr>
              <a:buFont typeface="Wingdings" pitchFamily="2" charset="2"/>
              <a:buNone/>
            </a:pPr>
            <a:endParaRPr lang="en-GB" smtClean="0"/>
          </a:p>
          <a:p>
            <a:r>
              <a:rPr lang="en-GB" smtClean="0"/>
              <a:t>Reflexed by lab to have Intrinsic Factor Antibody test (automated ELISA test)</a:t>
            </a:r>
          </a:p>
          <a:p>
            <a:endParaRPr lang="en-GB" smtClean="0"/>
          </a:p>
          <a:p>
            <a:r>
              <a:rPr lang="en-GB" smtClean="0"/>
              <a:t>Intrinsic Factor Antibodies, if present, are highly specific for pernicious anaemia, but may be absent in up to ~30% of patients with pernicious anaemia.</a:t>
            </a:r>
          </a:p>
          <a:p>
            <a:pPr>
              <a:buFont typeface="Wingdings" pitchFamily="2" charset="2"/>
              <a:buNone/>
            </a:pPr>
            <a:endParaRPr lang="en-GB" smtClean="0"/>
          </a:p>
          <a:p>
            <a:pPr>
              <a:buFont typeface="Wingdings" pitchFamily="2" charset="2"/>
              <a:buNone/>
            </a:pPr>
            <a:endParaRPr lang="en-GB"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fontAlgn="auto">
              <a:spcAft>
                <a:spcPts val="0"/>
              </a:spcAft>
              <a:defRPr/>
            </a:pPr>
            <a:r>
              <a:rPr lang="en-GB" dirty="0" smtClean="0"/>
              <a:t>Gastric parietal cell antibodies</a:t>
            </a:r>
            <a:endParaRPr lang="en-GB" dirty="0"/>
          </a:p>
        </p:txBody>
      </p:sp>
      <p:sp>
        <p:nvSpPr>
          <p:cNvPr id="48130" name="Content Placeholder 8"/>
          <p:cNvSpPr>
            <a:spLocks noGrp="1"/>
          </p:cNvSpPr>
          <p:nvPr>
            <p:ph sz="quarter" idx="1"/>
          </p:nvPr>
        </p:nvSpPr>
        <p:spPr>
          <a:xfrm>
            <a:off x="457200" y="1600200"/>
            <a:ext cx="7467600" cy="4873625"/>
          </a:xfrm>
        </p:spPr>
        <p:txBody>
          <a:bodyPr/>
          <a:lstStyle/>
          <a:p>
            <a:r>
              <a:rPr lang="en-GB" smtClean="0"/>
              <a:t>Tested for along with liver antibodies on a rodent tissue block (Immunofluorescence)</a:t>
            </a:r>
          </a:p>
          <a:p>
            <a:endParaRPr lang="en-GB" smtClean="0"/>
          </a:p>
          <a:p>
            <a:r>
              <a:rPr lang="en-GB" smtClean="0"/>
              <a:t>Liver Kidney Microsomal (LKM), Mitochondrial, Smooth Muscle antibodies tested together </a:t>
            </a:r>
          </a:p>
          <a:p>
            <a:endParaRPr lang="en-GB" smtClean="0"/>
          </a:p>
          <a:p>
            <a:r>
              <a:rPr lang="en-GB" smtClean="0"/>
              <a:t>Parietal Cell antibody has poor specificity and is seen following infection, in patients with other autoimmune conditions (in particular thyroid autoimmunity), and in normal individuals...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Box 2"/>
          <p:cNvSpPr txBox="1">
            <a:spLocks noChangeArrowheads="1"/>
          </p:cNvSpPr>
          <p:nvPr/>
        </p:nvSpPr>
        <p:spPr bwMode="auto">
          <a:xfrm>
            <a:off x="0" y="5661025"/>
            <a:ext cx="9144000" cy="1190625"/>
          </a:xfrm>
          <a:prstGeom prst="rect">
            <a:avLst/>
          </a:prstGeom>
          <a:noFill/>
          <a:ln w="9525">
            <a:noFill/>
            <a:miter lim="800000"/>
            <a:headEnd/>
            <a:tailEnd/>
          </a:ln>
        </p:spPr>
        <p:txBody>
          <a:bodyPr lIns="90000">
            <a:spAutoFit/>
          </a:bodyPr>
          <a:lstStyle/>
          <a:p>
            <a:r>
              <a:rPr lang="en-GB" b="1">
                <a:latin typeface="Century Schoolbook" pitchFamily="18" charset="0"/>
              </a:rPr>
              <a:t>Figure 6.2.</a:t>
            </a:r>
            <a:r>
              <a:rPr lang="en-GB">
                <a:latin typeface="Century Schoolbook" pitchFamily="18" charset="0"/>
              </a:rPr>
              <a:t> SMA on rat stomach (left), liver (centre) and kidney (right). Note staining of interglandular actin fibres and muscularis mucosae in the stomach, muscle layer around blood vessels in the liver, mesangial cells of the glomeruli and intracellular fibrils of the renal tubule and peritubular areas in the kidney.</a:t>
            </a:r>
            <a:endParaRPr lang="en-US">
              <a:latin typeface="Century Schoolbook" pitchFamily="18" charset="0"/>
            </a:endParaRPr>
          </a:p>
        </p:txBody>
      </p:sp>
      <p:pic>
        <p:nvPicPr>
          <p:cNvPr id="49154" name="Picture 4" descr="6-2"/>
          <p:cNvPicPr>
            <a:picLocks noChangeAspect="1" noChangeArrowheads="1"/>
          </p:cNvPicPr>
          <p:nvPr/>
        </p:nvPicPr>
        <p:blipFill>
          <a:blip r:embed="rId2" cstate="print"/>
          <a:srcRect/>
          <a:stretch>
            <a:fillRect/>
          </a:stretch>
        </p:blipFill>
        <p:spPr bwMode="auto">
          <a:xfrm>
            <a:off x="539750" y="1196975"/>
            <a:ext cx="7993063" cy="4022725"/>
          </a:xfrm>
          <a:prstGeom prst="rect">
            <a:avLst/>
          </a:prstGeom>
          <a:noFill/>
          <a:ln w="9525">
            <a:noFill/>
            <a:miter lim="800000"/>
            <a:headEnd/>
            <a:tailEnd/>
          </a:ln>
        </p:spPr>
      </p:pic>
      <p:sp>
        <p:nvSpPr>
          <p:cNvPr id="49155" name="TextBox 3"/>
          <p:cNvSpPr txBox="1">
            <a:spLocks noChangeArrowheads="1"/>
          </p:cNvSpPr>
          <p:nvPr/>
        </p:nvSpPr>
        <p:spPr bwMode="auto">
          <a:xfrm>
            <a:off x="468313" y="476250"/>
            <a:ext cx="8469312" cy="646113"/>
          </a:xfrm>
          <a:prstGeom prst="rect">
            <a:avLst/>
          </a:prstGeom>
          <a:noFill/>
          <a:ln w="9525">
            <a:noFill/>
            <a:miter lim="800000"/>
            <a:headEnd/>
            <a:tailEnd/>
          </a:ln>
        </p:spPr>
        <p:txBody>
          <a:bodyPr wrap="none">
            <a:spAutoFit/>
          </a:bodyPr>
          <a:lstStyle/>
          <a:p>
            <a:r>
              <a:rPr lang="en-GB">
                <a:latin typeface="Century Schoolbook" pitchFamily="18" charset="0"/>
              </a:rPr>
              <a:t>COMPOSITE TISSUE BLOCK: RODENT STOMACH, LIVER AND KIDNEY</a:t>
            </a:r>
          </a:p>
          <a:p>
            <a:r>
              <a:rPr lang="en-GB">
                <a:latin typeface="Century Schoolbook" pitchFamily="18" charset="0"/>
              </a:rPr>
              <a:t>FOR TISSUE AUTOANTIBODY TESTING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2"/>
          <p:cNvSpPr txBox="1">
            <a:spLocks noChangeArrowheads="1"/>
          </p:cNvSpPr>
          <p:nvPr/>
        </p:nvSpPr>
        <p:spPr bwMode="auto">
          <a:xfrm>
            <a:off x="0" y="6172200"/>
            <a:ext cx="9144000" cy="366713"/>
          </a:xfrm>
          <a:prstGeom prst="rect">
            <a:avLst/>
          </a:prstGeom>
          <a:noFill/>
          <a:ln w="9525">
            <a:noFill/>
            <a:miter lim="800000"/>
            <a:headEnd/>
            <a:tailEnd/>
          </a:ln>
        </p:spPr>
        <p:txBody>
          <a:bodyPr lIns="90000">
            <a:spAutoFit/>
          </a:bodyPr>
          <a:lstStyle/>
          <a:p>
            <a:r>
              <a:rPr lang="en-GB" b="1">
                <a:latin typeface="Century Schoolbook" pitchFamily="18" charset="0"/>
              </a:rPr>
              <a:t>Figure 7.1.</a:t>
            </a:r>
            <a:r>
              <a:rPr lang="en-GB">
                <a:latin typeface="Century Schoolbook" pitchFamily="18" charset="0"/>
              </a:rPr>
              <a:t> GPC antibodies on rat (left) and monkey (right) stomach.</a:t>
            </a:r>
          </a:p>
        </p:txBody>
      </p:sp>
      <p:pic>
        <p:nvPicPr>
          <p:cNvPr id="50178" name="Picture 3" descr="7-1"/>
          <p:cNvPicPr>
            <a:picLocks noChangeAspect="1" noChangeArrowheads="1"/>
          </p:cNvPicPr>
          <p:nvPr/>
        </p:nvPicPr>
        <p:blipFill>
          <a:blip r:embed="rId2" cstate="print"/>
          <a:srcRect/>
          <a:stretch>
            <a:fillRect/>
          </a:stretch>
        </p:blipFill>
        <p:spPr bwMode="auto">
          <a:xfrm>
            <a:off x="539750" y="476250"/>
            <a:ext cx="7993063" cy="53816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http://www.maximcc.com/wp-content/uploads/2013/03/Lab-Equip.jpg"/>
          <p:cNvPicPr>
            <a:picLocks noChangeAspect="1" noChangeArrowheads="1"/>
          </p:cNvPicPr>
          <p:nvPr/>
        </p:nvPicPr>
        <p:blipFill>
          <a:blip r:embed="rId2" cstate="print"/>
          <a:srcRect/>
          <a:stretch>
            <a:fillRect/>
          </a:stretch>
        </p:blipFill>
        <p:spPr bwMode="auto">
          <a:xfrm>
            <a:off x="4427538" y="2636838"/>
            <a:ext cx="3673475" cy="2447925"/>
          </a:xfrm>
          <a:prstGeom prst="rect">
            <a:avLst/>
          </a:prstGeom>
          <a:noFill/>
          <a:ln w="9525">
            <a:noFill/>
            <a:miter lim="800000"/>
            <a:headEnd/>
            <a:tailEnd/>
          </a:ln>
        </p:spPr>
      </p:pic>
      <p:pic>
        <p:nvPicPr>
          <p:cNvPr id="16386" name="Picture 6" descr="antibody"/>
          <p:cNvPicPr>
            <a:picLocks noChangeAspect="1" noChangeArrowheads="1"/>
          </p:cNvPicPr>
          <p:nvPr/>
        </p:nvPicPr>
        <p:blipFill>
          <a:blip r:embed="rId3" cstate="print"/>
          <a:srcRect/>
          <a:stretch>
            <a:fillRect/>
          </a:stretch>
        </p:blipFill>
        <p:spPr bwMode="auto">
          <a:xfrm>
            <a:off x="250825" y="333375"/>
            <a:ext cx="2562225" cy="2527300"/>
          </a:xfrm>
          <a:prstGeom prst="rect">
            <a:avLst/>
          </a:prstGeom>
          <a:noFill/>
          <a:ln w="9525">
            <a:noFill/>
            <a:miter lim="800000"/>
            <a:headEnd/>
            <a:tailEnd/>
          </a:ln>
        </p:spPr>
      </p:pic>
      <p:sp>
        <p:nvSpPr>
          <p:cNvPr id="16388" name="TextBox 7"/>
          <p:cNvSpPr txBox="1">
            <a:spLocks noChangeArrowheads="1"/>
          </p:cNvSpPr>
          <p:nvPr/>
        </p:nvSpPr>
        <p:spPr bwMode="auto">
          <a:xfrm>
            <a:off x="3276600" y="620713"/>
            <a:ext cx="5667375" cy="646112"/>
          </a:xfrm>
          <a:prstGeom prst="rect">
            <a:avLst/>
          </a:prstGeom>
          <a:noFill/>
          <a:ln w="9525">
            <a:noFill/>
            <a:miter lim="800000"/>
            <a:headEnd/>
            <a:tailEnd/>
          </a:ln>
        </p:spPr>
        <p:txBody>
          <a:bodyPr wrap="none">
            <a:spAutoFit/>
          </a:bodyPr>
          <a:lstStyle/>
          <a:p>
            <a:r>
              <a:rPr lang="en-GB">
                <a:latin typeface="Century Schoolbook" pitchFamily="18" charset="0"/>
              </a:rPr>
              <a:t>NHS Lothian is unique, in not having</a:t>
            </a:r>
          </a:p>
          <a:p>
            <a:r>
              <a:rPr lang="en-GB">
                <a:latin typeface="Century Schoolbook" pitchFamily="18" charset="0"/>
              </a:rPr>
              <a:t>an already established clinical immunology service.</a:t>
            </a:r>
          </a:p>
        </p:txBody>
      </p:sp>
      <p:sp>
        <p:nvSpPr>
          <p:cNvPr id="16389" name="TextBox 10"/>
          <p:cNvSpPr txBox="1">
            <a:spLocks noChangeArrowheads="1"/>
          </p:cNvSpPr>
          <p:nvPr/>
        </p:nvSpPr>
        <p:spPr bwMode="auto">
          <a:xfrm>
            <a:off x="179388" y="3068638"/>
            <a:ext cx="4265612" cy="2032000"/>
          </a:xfrm>
          <a:prstGeom prst="rect">
            <a:avLst/>
          </a:prstGeom>
          <a:noFill/>
          <a:ln w="9525">
            <a:noFill/>
            <a:miter lim="800000"/>
            <a:headEnd/>
            <a:tailEnd/>
          </a:ln>
        </p:spPr>
        <p:txBody>
          <a:bodyPr wrap="none">
            <a:spAutoFit/>
          </a:bodyPr>
          <a:lstStyle/>
          <a:p>
            <a:r>
              <a:rPr lang="en-GB">
                <a:latin typeface="Century Schoolbook" pitchFamily="18" charset="0"/>
              </a:rPr>
              <a:t>I provide clinical oversight to patients</a:t>
            </a:r>
          </a:p>
          <a:p>
            <a:r>
              <a:rPr lang="en-GB">
                <a:latin typeface="Century Schoolbook" pitchFamily="18" charset="0"/>
              </a:rPr>
              <a:t>with Primary Immunodeficiency and I</a:t>
            </a:r>
          </a:p>
          <a:p>
            <a:r>
              <a:rPr lang="en-GB">
                <a:latin typeface="Century Schoolbook" pitchFamily="18" charset="0"/>
              </a:rPr>
              <a:t>also provide clinical input / direction </a:t>
            </a:r>
          </a:p>
          <a:p>
            <a:r>
              <a:rPr lang="en-GB">
                <a:latin typeface="Century Schoolbook" pitchFamily="18" charset="0"/>
              </a:rPr>
              <a:t>to the diagnostic Immunology Lab </a:t>
            </a:r>
          </a:p>
          <a:p>
            <a:endParaRPr lang="en-GB">
              <a:latin typeface="Century Schoolbook" pitchFamily="18" charset="0"/>
            </a:endParaRPr>
          </a:p>
          <a:p>
            <a:r>
              <a:rPr lang="en-GB">
                <a:latin typeface="Century Schoolbook" pitchFamily="18" charset="0"/>
              </a:rPr>
              <a:t>No Allergy Service in Lothian</a:t>
            </a:r>
          </a:p>
          <a:p>
            <a:r>
              <a:rPr lang="en-GB">
                <a:latin typeface="Century Schoolbook" pitchFamily="18" charset="0"/>
              </a:rPr>
              <a:t> </a:t>
            </a:r>
          </a:p>
        </p:txBody>
      </p:sp>
      <p:sp>
        <p:nvSpPr>
          <p:cNvPr id="16390" name="TextBox 12"/>
          <p:cNvSpPr txBox="1">
            <a:spLocks noChangeArrowheads="1"/>
          </p:cNvSpPr>
          <p:nvPr/>
        </p:nvSpPr>
        <p:spPr bwMode="auto">
          <a:xfrm>
            <a:off x="3419475" y="5300663"/>
            <a:ext cx="5405438" cy="1477962"/>
          </a:xfrm>
          <a:prstGeom prst="rect">
            <a:avLst/>
          </a:prstGeom>
          <a:noFill/>
          <a:ln w="9525">
            <a:noFill/>
            <a:miter lim="800000"/>
            <a:headEnd/>
            <a:tailEnd/>
          </a:ln>
        </p:spPr>
        <p:txBody>
          <a:bodyPr wrap="none">
            <a:spAutoFit/>
          </a:bodyPr>
          <a:lstStyle/>
          <a:p>
            <a:r>
              <a:rPr lang="en-GB">
                <a:latin typeface="Century Schoolbook" pitchFamily="18" charset="0"/>
              </a:rPr>
              <a:t>Two-way communication is vital.. PLIG is great! </a:t>
            </a:r>
          </a:p>
          <a:p>
            <a:r>
              <a:rPr lang="en-GB">
                <a:latin typeface="Century Schoolbook" pitchFamily="18" charset="0"/>
              </a:rPr>
              <a:t> </a:t>
            </a:r>
          </a:p>
          <a:p>
            <a:r>
              <a:rPr lang="en-GB">
                <a:latin typeface="Century Schoolbook" pitchFamily="18" charset="0"/>
              </a:rPr>
              <a:t>But please telephone me rather than </a:t>
            </a:r>
          </a:p>
          <a:p>
            <a:r>
              <a:rPr lang="en-GB">
                <a:latin typeface="Century Schoolbook" pitchFamily="18" charset="0"/>
              </a:rPr>
              <a:t>email me about specific patient queries..</a:t>
            </a:r>
          </a:p>
          <a:p>
            <a:endParaRPr lang="en-GB">
              <a:latin typeface="Century Schoolbook"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t>Parietal cell antibody</a:t>
            </a:r>
            <a:endParaRPr lang="en-GB" dirty="0"/>
          </a:p>
        </p:txBody>
      </p:sp>
      <p:sp>
        <p:nvSpPr>
          <p:cNvPr id="51202" name="Content Placeholder 2"/>
          <p:cNvSpPr>
            <a:spLocks noGrp="1"/>
          </p:cNvSpPr>
          <p:nvPr>
            <p:ph sz="quarter" idx="1"/>
          </p:nvPr>
        </p:nvSpPr>
        <p:spPr>
          <a:xfrm>
            <a:off x="457200" y="1600200"/>
            <a:ext cx="7467600" cy="4873625"/>
          </a:xfrm>
        </p:spPr>
        <p:txBody>
          <a:bodyPr/>
          <a:lstStyle/>
          <a:p>
            <a:r>
              <a:rPr lang="en-GB" smtClean="0"/>
              <a:t>May be useful in some cases where serum B12 is low and Intrinsic Factor Antibody is negative</a:t>
            </a:r>
          </a:p>
          <a:p>
            <a:endParaRPr lang="en-GB" smtClean="0"/>
          </a:p>
          <a:p>
            <a:r>
              <a:rPr lang="en-GB" smtClean="0"/>
              <a:t>Diagnosis of Pernicious Anaemia means intramuscular Vitamin B12 (and not oral B12) as therapy</a:t>
            </a:r>
          </a:p>
          <a:p>
            <a:pPr>
              <a:buFont typeface="Wingdings" pitchFamily="2" charset="2"/>
              <a:buNone/>
            </a:pPr>
            <a:endParaRPr lang="en-GB"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t>my future aims for the clinical immunology service</a:t>
            </a:r>
            <a:endParaRPr lang="en-GB" dirty="0"/>
          </a:p>
        </p:txBody>
      </p:sp>
      <p:sp>
        <p:nvSpPr>
          <p:cNvPr id="3" name="Content Placeholder 2"/>
          <p:cNvSpPr>
            <a:spLocks noGrp="1"/>
          </p:cNvSpPr>
          <p:nvPr>
            <p:ph sz="quarter" idx="1"/>
          </p:nvPr>
        </p:nvSpPr>
        <p:spPr>
          <a:xfrm>
            <a:off x="457200" y="1600200"/>
            <a:ext cx="7467600" cy="4873625"/>
          </a:xfrm>
        </p:spPr>
        <p:txBody>
          <a:bodyPr>
            <a:normAutofit lnSpcReduction="10000"/>
          </a:bodyPr>
          <a:lstStyle/>
          <a:p>
            <a:pPr marL="274320" indent="-274320" fontAlgn="auto">
              <a:spcAft>
                <a:spcPts val="0"/>
              </a:spcAft>
              <a:buFont typeface="Wingdings"/>
              <a:buChar char=""/>
              <a:defRPr/>
            </a:pPr>
            <a:r>
              <a:rPr lang="en-GB" dirty="0" smtClean="0"/>
              <a:t>Robust testing platforms for all autoimmune serology</a:t>
            </a:r>
          </a:p>
          <a:p>
            <a:pPr marL="274320" indent="-274320" fontAlgn="auto">
              <a:spcAft>
                <a:spcPts val="0"/>
              </a:spcAft>
              <a:buFont typeface="Wingdings"/>
              <a:buChar char=""/>
              <a:defRPr/>
            </a:pPr>
            <a:r>
              <a:rPr lang="en-GB" dirty="0" smtClean="0"/>
              <a:t>Updated testing repertoire, newer tests.</a:t>
            </a:r>
          </a:p>
          <a:p>
            <a:pPr marL="274320" indent="-274320" fontAlgn="auto">
              <a:spcAft>
                <a:spcPts val="0"/>
              </a:spcAft>
              <a:buFont typeface="Wingdings"/>
              <a:buChar char=""/>
              <a:defRPr/>
            </a:pPr>
            <a:r>
              <a:rPr lang="en-GB" dirty="0" smtClean="0"/>
              <a:t>Faster turn around times (ANA within 10 days, vasculitis screen within 3-5 working days)</a:t>
            </a:r>
          </a:p>
          <a:p>
            <a:pPr marL="274320" indent="-274320" fontAlgn="auto">
              <a:spcAft>
                <a:spcPts val="0"/>
              </a:spcAft>
              <a:buFont typeface="Wingdings"/>
              <a:buChar char=""/>
              <a:defRPr/>
            </a:pPr>
            <a:r>
              <a:rPr lang="en-GB" dirty="0" smtClean="0"/>
              <a:t>Clinical interpretation and clinical validation of all tests and testing strategies</a:t>
            </a:r>
          </a:p>
          <a:p>
            <a:pPr marL="274320" indent="-274320" fontAlgn="auto">
              <a:spcAft>
                <a:spcPts val="0"/>
              </a:spcAft>
              <a:buFont typeface="Wingdings"/>
              <a:buChar char=""/>
              <a:defRPr/>
            </a:pPr>
            <a:r>
              <a:rPr lang="en-GB" dirty="0" smtClean="0"/>
              <a:t>2- way communication – if in doubt please call the lab/ myself!</a:t>
            </a:r>
          </a:p>
          <a:p>
            <a:pPr marL="274320" indent="-274320" fontAlgn="auto">
              <a:spcAft>
                <a:spcPts val="0"/>
              </a:spcAft>
              <a:buFont typeface="Wingdings"/>
              <a:buChar char=""/>
              <a:defRPr/>
            </a:pPr>
            <a:r>
              <a:rPr lang="en-GB" dirty="0" smtClean="0"/>
              <a:t>Efficiency</a:t>
            </a:r>
          </a:p>
          <a:p>
            <a:pPr marL="274320" indent="-274320" fontAlgn="auto">
              <a:spcAft>
                <a:spcPts val="0"/>
              </a:spcAft>
              <a:buFont typeface="Wingdings"/>
              <a:buChar char=""/>
              <a:defRPr/>
            </a:pPr>
            <a:r>
              <a:rPr lang="en-GB" dirty="0" smtClean="0"/>
              <a:t>Please give us feedback!</a:t>
            </a:r>
            <a:r>
              <a:rPr lang="en-GB" dirty="0"/>
              <a:t> </a:t>
            </a:r>
            <a:r>
              <a:rPr lang="en-GB" dirty="0" smtClean="0"/>
              <a:t>– either directly or through PLIG</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0"/>
            <a:ext cx="8305800" cy="1143000"/>
          </a:xfrm>
        </p:spPr>
        <p:txBody>
          <a:bodyPr/>
          <a:lstStyle/>
          <a:p>
            <a:pPr fontAlgn="auto">
              <a:spcAft>
                <a:spcPts val="0"/>
              </a:spcAft>
              <a:defRPr/>
            </a:pPr>
            <a:r>
              <a:rPr lang="en-GB" dirty="0" smtClean="0"/>
              <a:t>Feedback/ Discussion/Questions</a:t>
            </a:r>
            <a:endParaRPr lang="en-GB" dirty="0"/>
          </a:p>
        </p:txBody>
      </p:sp>
      <p:sp>
        <p:nvSpPr>
          <p:cNvPr id="53251" name="TextBox 5"/>
          <p:cNvSpPr txBox="1">
            <a:spLocks noChangeArrowheads="1"/>
          </p:cNvSpPr>
          <p:nvPr/>
        </p:nvSpPr>
        <p:spPr bwMode="auto">
          <a:xfrm>
            <a:off x="6011863" y="6488113"/>
            <a:ext cx="2881312" cy="369887"/>
          </a:xfrm>
          <a:prstGeom prst="rect">
            <a:avLst/>
          </a:prstGeom>
          <a:noFill/>
          <a:ln w="9525">
            <a:noFill/>
            <a:miter lim="800000"/>
            <a:headEnd/>
            <a:tailEnd/>
          </a:ln>
        </p:spPr>
        <p:txBody>
          <a:bodyPr>
            <a:spAutoFit/>
          </a:bodyPr>
          <a:lstStyle/>
          <a:p>
            <a:r>
              <a:rPr lang="en-GB">
                <a:latin typeface="Century Schoolbook" pitchFamily="18" charset="0"/>
              </a:rPr>
              <a:t>charuchopra@nhs.net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7"/>
          <p:cNvSpPr txBox="1">
            <a:spLocks noChangeArrowheads="1"/>
          </p:cNvSpPr>
          <p:nvPr/>
        </p:nvSpPr>
        <p:spPr bwMode="auto">
          <a:xfrm>
            <a:off x="6696075" y="1052513"/>
            <a:ext cx="2447925" cy="1477962"/>
          </a:xfrm>
          <a:prstGeom prst="rect">
            <a:avLst/>
          </a:prstGeom>
          <a:noFill/>
          <a:ln w="9525">
            <a:noFill/>
            <a:miter lim="800000"/>
            <a:headEnd/>
            <a:tailEnd/>
          </a:ln>
        </p:spPr>
        <p:txBody>
          <a:bodyPr>
            <a:spAutoFit/>
          </a:bodyPr>
          <a:lstStyle/>
          <a:p>
            <a:r>
              <a:rPr lang="en-GB">
                <a:latin typeface="Century Schoolbook" pitchFamily="18" charset="0"/>
              </a:rPr>
              <a:t>Immunology Testing Repertoire List (Updated Nov 2016) – Excluding sendaway tests.. </a:t>
            </a:r>
          </a:p>
        </p:txBody>
      </p:sp>
      <p:pic>
        <p:nvPicPr>
          <p:cNvPr id="17410" name="Picture 2"/>
          <p:cNvPicPr>
            <a:picLocks noChangeAspect="1" noChangeArrowheads="1"/>
          </p:cNvPicPr>
          <p:nvPr/>
        </p:nvPicPr>
        <p:blipFill>
          <a:blip r:embed="rId3" cstate="print"/>
          <a:srcRect/>
          <a:stretch>
            <a:fillRect/>
          </a:stretch>
        </p:blipFill>
        <p:spPr bwMode="auto">
          <a:xfrm>
            <a:off x="250825" y="188913"/>
            <a:ext cx="6265863" cy="6669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3"/>
          <p:cNvPicPr>
            <a:picLocks noChangeAspect="1" noChangeArrowheads="1"/>
          </p:cNvPicPr>
          <p:nvPr/>
        </p:nvPicPr>
        <p:blipFill>
          <a:blip r:embed="rId2" cstate="print"/>
          <a:srcRect/>
          <a:stretch>
            <a:fillRect/>
          </a:stretch>
        </p:blipFill>
        <p:spPr bwMode="auto">
          <a:xfrm>
            <a:off x="323850" y="260350"/>
            <a:ext cx="8248650" cy="4700588"/>
          </a:xfrm>
          <a:prstGeom prst="rect">
            <a:avLst/>
          </a:prstGeom>
          <a:noFill/>
          <a:ln w="9525">
            <a:noFill/>
            <a:miter lim="800000"/>
            <a:headEnd/>
            <a:tailEnd/>
          </a:ln>
        </p:spPr>
      </p:pic>
      <p:sp>
        <p:nvSpPr>
          <p:cNvPr id="19458" name="TextBox 3"/>
          <p:cNvSpPr txBox="1">
            <a:spLocks noChangeArrowheads="1"/>
          </p:cNvSpPr>
          <p:nvPr/>
        </p:nvSpPr>
        <p:spPr bwMode="auto">
          <a:xfrm>
            <a:off x="2268538" y="4149725"/>
            <a:ext cx="6345237" cy="2308225"/>
          </a:xfrm>
          <a:prstGeom prst="rect">
            <a:avLst/>
          </a:prstGeom>
          <a:noFill/>
          <a:ln w="9525">
            <a:noFill/>
            <a:miter lim="800000"/>
            <a:headEnd/>
            <a:tailEnd/>
          </a:ln>
        </p:spPr>
        <p:txBody>
          <a:bodyPr wrap="none">
            <a:spAutoFit/>
          </a:bodyPr>
          <a:lstStyle/>
          <a:p>
            <a:r>
              <a:rPr lang="en-GB">
                <a:latin typeface="Century Schoolbook" pitchFamily="18" charset="0"/>
              </a:rPr>
              <a:t>IgG subclasses – only useful to evaluate IgG4 disease </a:t>
            </a:r>
          </a:p>
          <a:p>
            <a:r>
              <a:rPr lang="en-GB">
                <a:latin typeface="Century Schoolbook" pitchFamily="18" charset="0"/>
              </a:rPr>
              <a:t>(rare – secondary care).</a:t>
            </a:r>
          </a:p>
          <a:p>
            <a:endParaRPr lang="en-GB">
              <a:latin typeface="Century Schoolbook" pitchFamily="18" charset="0"/>
            </a:endParaRPr>
          </a:p>
          <a:p>
            <a:r>
              <a:rPr lang="en-GB">
                <a:latin typeface="Century Schoolbook" pitchFamily="18" charset="0"/>
              </a:rPr>
              <a:t>For myeloma screens, please request IgG/A/M (done in </a:t>
            </a:r>
          </a:p>
          <a:p>
            <a:r>
              <a:rPr lang="en-GB">
                <a:latin typeface="Century Schoolbook" pitchFamily="18" charset="0"/>
              </a:rPr>
              <a:t>Biochemistry)</a:t>
            </a:r>
          </a:p>
          <a:p>
            <a:endParaRPr lang="en-GB">
              <a:latin typeface="Century Schoolbook" pitchFamily="18" charset="0"/>
            </a:endParaRPr>
          </a:p>
          <a:p>
            <a:r>
              <a:rPr lang="en-GB">
                <a:latin typeface="Century Schoolbook" pitchFamily="18" charset="0"/>
              </a:rPr>
              <a:t>Removal of IgG subclasses from order comms (planned) – </a:t>
            </a:r>
          </a:p>
          <a:p>
            <a:r>
              <a:rPr lang="en-GB">
                <a:latin typeface="Century Schoolbook" pitchFamily="18" charset="0"/>
              </a:rPr>
              <a:t>But if you need it please call the lab and we can process!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t>Anti-Nuclear Antibody (ANA) </a:t>
            </a:r>
            <a:endParaRPr lang="en-GB" dirty="0"/>
          </a:p>
        </p:txBody>
      </p:sp>
      <p:sp>
        <p:nvSpPr>
          <p:cNvPr id="20482" name="Content Placeholder 2"/>
          <p:cNvSpPr>
            <a:spLocks noGrp="1"/>
          </p:cNvSpPr>
          <p:nvPr>
            <p:ph idx="1"/>
          </p:nvPr>
        </p:nvSpPr>
        <p:spPr>
          <a:xfrm>
            <a:off x="457200" y="1600200"/>
            <a:ext cx="7467600" cy="4873625"/>
          </a:xfrm>
        </p:spPr>
        <p:txBody>
          <a:bodyPr/>
          <a:lstStyle/>
          <a:p>
            <a:r>
              <a:rPr lang="en-GB" smtClean="0"/>
              <a:t>One of the most frequently requested test in Immunology</a:t>
            </a:r>
          </a:p>
          <a:p>
            <a:pPr>
              <a:buFont typeface="Wingdings" pitchFamily="2" charset="2"/>
              <a:buNone/>
            </a:pPr>
            <a:endParaRPr lang="en-GB" smtClean="0"/>
          </a:p>
          <a:p>
            <a:r>
              <a:rPr lang="en-GB" smtClean="0"/>
              <a:t>Screened by IIF on HEp 2 cells (serum dilution 1:80)</a:t>
            </a:r>
          </a:p>
          <a:p>
            <a:pPr>
              <a:buFont typeface="Wingdings" pitchFamily="2" charset="2"/>
              <a:buNone/>
            </a:pPr>
            <a:endParaRPr lang="en-GB" smtClean="0"/>
          </a:p>
          <a:p>
            <a:r>
              <a:rPr lang="en-GB" smtClean="0"/>
              <a:t>All positive samples are then titred 1:160; 1:640 or &gt; 1:640</a:t>
            </a:r>
          </a:p>
          <a:p>
            <a:endParaRPr lang="en-GB" smtClean="0"/>
          </a:p>
          <a:p>
            <a:r>
              <a:rPr lang="en-GB" smtClean="0"/>
              <a:t>Total cost of ANA screen (~£6) and ANA titre (~£14)test; Total is ~£20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4" descr="1"/>
          <p:cNvPicPr>
            <a:picLocks noChangeAspect="1" noChangeArrowheads="1"/>
          </p:cNvPicPr>
          <p:nvPr/>
        </p:nvPicPr>
        <p:blipFill>
          <a:blip r:embed="rId2" cstate="print"/>
          <a:srcRect/>
          <a:stretch>
            <a:fillRect/>
          </a:stretch>
        </p:blipFill>
        <p:spPr bwMode="auto">
          <a:xfrm>
            <a:off x="1692275" y="404813"/>
            <a:ext cx="5614988" cy="5630862"/>
          </a:xfrm>
          <a:prstGeom prst="rect">
            <a:avLst/>
          </a:prstGeom>
          <a:noFill/>
          <a:ln w="9525">
            <a:noFill/>
            <a:miter lim="800000"/>
            <a:headEnd/>
            <a:tailEnd/>
          </a:ln>
        </p:spPr>
      </p:pic>
      <p:sp>
        <p:nvSpPr>
          <p:cNvPr id="21506" name="Text Box 5"/>
          <p:cNvSpPr txBox="1">
            <a:spLocks noChangeArrowheads="1"/>
          </p:cNvSpPr>
          <p:nvPr/>
        </p:nvSpPr>
        <p:spPr bwMode="auto">
          <a:xfrm>
            <a:off x="0" y="6165850"/>
            <a:ext cx="9144000" cy="641350"/>
          </a:xfrm>
          <a:prstGeom prst="rect">
            <a:avLst/>
          </a:prstGeom>
          <a:noFill/>
          <a:ln w="9525">
            <a:noFill/>
            <a:miter lim="800000"/>
            <a:headEnd/>
            <a:tailEnd/>
          </a:ln>
        </p:spPr>
        <p:txBody>
          <a:bodyPr lIns="90000">
            <a:spAutoFit/>
          </a:bodyPr>
          <a:lstStyle/>
          <a:p>
            <a:r>
              <a:rPr lang="en-GB" b="1">
                <a:latin typeface="Century Schoolbook" pitchFamily="18" charset="0"/>
              </a:rPr>
              <a:t>Figure 1</a:t>
            </a:r>
            <a:r>
              <a:rPr lang="en-GB">
                <a:latin typeface="Century Schoolbook" pitchFamily="18" charset="0"/>
              </a:rPr>
              <a:t>. Nuclear coarse speckled, nuclear homogeneous, nucleolar clumpy and centromere autoantibody patterns detected on HEp-2 cells</a:t>
            </a:r>
            <a:r>
              <a:rPr lang="en-GB" i="1">
                <a:latin typeface="Century Schoolbook" pitchFamily="18" charset="0"/>
              </a:rPr>
              <a:t>(Left to right).</a:t>
            </a:r>
            <a:endParaRPr lang="en-US">
              <a:latin typeface="Century Schoolbook" pitchFamily="18" charset="0"/>
            </a:endParaRPr>
          </a:p>
        </p:txBody>
      </p:sp>
      <p:sp>
        <p:nvSpPr>
          <p:cNvPr id="21507" name="TextBox 3"/>
          <p:cNvSpPr txBox="1">
            <a:spLocks noChangeArrowheads="1"/>
          </p:cNvSpPr>
          <p:nvPr/>
        </p:nvSpPr>
        <p:spPr bwMode="auto">
          <a:xfrm>
            <a:off x="7380288" y="3716338"/>
            <a:ext cx="1476375" cy="1755775"/>
          </a:xfrm>
          <a:prstGeom prst="rect">
            <a:avLst/>
          </a:prstGeom>
          <a:noFill/>
          <a:ln w="9525">
            <a:noFill/>
            <a:miter lim="800000"/>
            <a:headEnd/>
            <a:tailEnd/>
          </a:ln>
        </p:spPr>
        <p:txBody>
          <a:bodyPr>
            <a:spAutoFit/>
          </a:bodyPr>
          <a:lstStyle/>
          <a:p>
            <a:r>
              <a:rPr lang="en-GB">
                <a:latin typeface="Century Schoolbook" pitchFamily="18" charset="0"/>
              </a:rPr>
              <a:t>From: Binding Site Hep 2 Patterns Atlas (Third Edition)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t>Routine ANA testing</a:t>
            </a:r>
            <a:endParaRPr lang="en-GB" dirty="0"/>
          </a:p>
        </p:txBody>
      </p:sp>
      <p:sp>
        <p:nvSpPr>
          <p:cNvPr id="22530" name="Content Placeholder 2"/>
          <p:cNvSpPr>
            <a:spLocks noGrp="1"/>
          </p:cNvSpPr>
          <p:nvPr>
            <p:ph idx="1"/>
          </p:nvPr>
        </p:nvSpPr>
        <p:spPr>
          <a:xfrm>
            <a:off x="457200" y="1600200"/>
            <a:ext cx="7467600" cy="4873625"/>
          </a:xfrm>
        </p:spPr>
        <p:txBody>
          <a:bodyPr/>
          <a:lstStyle/>
          <a:p>
            <a:r>
              <a:rPr lang="en-GB" smtClean="0"/>
              <a:t>If ANA pos HOMO pattern then reflex dsDNA antibody done</a:t>
            </a:r>
          </a:p>
          <a:p>
            <a:pPr>
              <a:buFont typeface="Wingdings" pitchFamily="2" charset="2"/>
              <a:buNone/>
            </a:pPr>
            <a:endParaRPr lang="en-GB" smtClean="0"/>
          </a:p>
          <a:p>
            <a:r>
              <a:rPr lang="en-GB" smtClean="0"/>
              <a:t>If ANA pos at or &gt;1:160 and SPECKLED, then reflex test ENA screen added (includes Sm, Ro, La, Sm/RNP, Scl70 and Jo-1). If screen positive then individual (ENA profile to ascertain specificity)</a:t>
            </a:r>
          </a:p>
          <a:p>
            <a:endParaRPr lang="en-GB" smtClean="0"/>
          </a:p>
          <a:p>
            <a:pPr>
              <a:buFont typeface="Wingdings" pitchFamily="2" charset="2"/>
              <a:buNone/>
            </a:pPr>
            <a:endParaRPr lang="en-GB"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t>When is an ana test useful?</a:t>
            </a:r>
            <a:endParaRPr lang="en-GB" dirty="0"/>
          </a:p>
        </p:txBody>
      </p:sp>
      <p:sp>
        <p:nvSpPr>
          <p:cNvPr id="3" name="Content Placeholder 2"/>
          <p:cNvSpPr>
            <a:spLocks noGrp="1"/>
          </p:cNvSpPr>
          <p:nvPr>
            <p:ph sz="quarter" idx="1"/>
          </p:nvPr>
        </p:nvSpPr>
        <p:spPr>
          <a:xfrm>
            <a:off x="457200" y="1600200"/>
            <a:ext cx="7467600" cy="4873625"/>
          </a:xfrm>
        </p:spPr>
        <p:txBody>
          <a:bodyPr>
            <a:normAutofit lnSpcReduction="10000"/>
          </a:bodyPr>
          <a:lstStyle/>
          <a:p>
            <a:pPr marL="274320" indent="-274320" fontAlgn="auto">
              <a:spcAft>
                <a:spcPts val="0"/>
              </a:spcAft>
              <a:buFont typeface="Wingdings"/>
              <a:buNone/>
              <a:defRPr/>
            </a:pPr>
            <a:r>
              <a:rPr lang="en-GB" dirty="0" smtClean="0"/>
              <a:t>Consider for &gt;1 clinical symptom/ sign:</a:t>
            </a:r>
          </a:p>
          <a:p>
            <a:pPr marL="274320" indent="-274320" fontAlgn="auto">
              <a:spcAft>
                <a:spcPts val="0"/>
              </a:spcAft>
              <a:buFont typeface="Wingdings"/>
              <a:buChar char=""/>
              <a:defRPr/>
            </a:pPr>
            <a:r>
              <a:rPr lang="en-GB" dirty="0" smtClean="0"/>
              <a:t>Cutaneous rash (photosensitive/ malar/ facial), oral ulcers, alopecia, synovitis, serositis, renal disease, neurological features, blood dyscrasia </a:t>
            </a:r>
          </a:p>
          <a:p>
            <a:pPr marL="274320" indent="-274320" fontAlgn="auto">
              <a:spcAft>
                <a:spcPts val="0"/>
              </a:spcAft>
              <a:buFont typeface="Wingdings"/>
              <a:buNone/>
              <a:defRPr/>
            </a:pPr>
            <a:endParaRPr lang="en-GB" dirty="0" smtClean="0"/>
          </a:p>
          <a:p>
            <a:pPr marL="274320" indent="-274320" fontAlgn="auto">
              <a:spcAft>
                <a:spcPts val="0"/>
              </a:spcAft>
              <a:buFont typeface="Wingdings"/>
              <a:buChar char=""/>
              <a:defRPr/>
            </a:pPr>
            <a:r>
              <a:rPr lang="en-GB" dirty="0" smtClean="0"/>
              <a:t>Immunological criteria – includes lupus anticoagulant/ Sm Ab/ ANA/dsDNA</a:t>
            </a:r>
          </a:p>
          <a:p>
            <a:pPr marL="274320" indent="-274320" fontAlgn="auto">
              <a:spcAft>
                <a:spcPts val="0"/>
              </a:spcAft>
              <a:buFont typeface="Wingdings"/>
              <a:buChar char=""/>
              <a:defRPr/>
            </a:pPr>
            <a:endParaRPr lang="en-GB" dirty="0" smtClean="0"/>
          </a:p>
          <a:p>
            <a:pPr marL="274320" indent="-274320" fontAlgn="auto">
              <a:spcAft>
                <a:spcPts val="0"/>
              </a:spcAft>
              <a:buFont typeface="Wingdings"/>
              <a:buChar char=""/>
              <a:defRPr/>
            </a:pPr>
            <a:r>
              <a:rPr lang="en-GB" b="1" dirty="0" smtClean="0"/>
              <a:t>Systemic Lupus Collaborating Clinics Criteria(SLICC) </a:t>
            </a:r>
            <a:r>
              <a:rPr lang="en-GB" dirty="0" smtClean="0"/>
              <a:t>criteria (caveat:research tool) - Need 4 criteria POS (including 1 clinical and 1 immunological) for SLE diagnosis</a:t>
            </a:r>
          </a:p>
          <a:p>
            <a:pPr marL="274320" indent="-274320" fontAlgn="auto">
              <a:spcAft>
                <a:spcPts val="0"/>
              </a:spcAft>
              <a:buFont typeface="Wingdings"/>
              <a:buNone/>
              <a:defRPr/>
            </a:pPr>
            <a:r>
              <a:rPr lang="en-GB" dirty="0" smtClean="0"/>
              <a:t>OR – renal biopsy evidence of Lupus nephritis</a:t>
            </a:r>
          </a:p>
          <a:p>
            <a:pPr marL="274320" indent="-274320" fontAlgn="auto">
              <a:spcAft>
                <a:spcPts val="0"/>
              </a:spcAft>
              <a:buFont typeface="Wingdings"/>
              <a:buChar char=""/>
              <a:defRPr/>
            </a:pPr>
            <a:endParaRPr lang="en-GB"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Year xmlns="a495ef1b-0c32-4417-a144-e9bfdb11b89f">2017-01-25T00:00:00+00:00</Year>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9193391C0A2794A88CB2421906A0542" ma:contentTypeVersion="2" ma:contentTypeDescription="Create a new document." ma:contentTypeScope="" ma:versionID="bc0ad405fb26052501fed616da015f1e">
  <xsd:schema xmlns:xsd="http://www.w3.org/2001/XMLSchema" xmlns:xs="http://www.w3.org/2001/XMLSchema" xmlns:p="http://schemas.microsoft.com/office/2006/metadata/properties" xmlns:ns1="http://schemas.microsoft.com/sharepoint/v3" xmlns:ns2="a495ef1b-0c32-4417-a144-e9bfdb11b89f" targetNamespace="http://schemas.microsoft.com/office/2006/metadata/properties" ma:root="true" ma:fieldsID="6d5ffd7df3aea41f031c83ad6b8a5aa3" ns1:_="" ns2:_="">
    <xsd:import namespace="http://schemas.microsoft.com/sharepoint/v3"/>
    <xsd:import namespace="a495ef1b-0c32-4417-a144-e9bfdb11b89f"/>
    <xsd:element name="properties">
      <xsd:complexType>
        <xsd:sequence>
          <xsd:element name="documentManagement">
            <xsd:complexType>
              <xsd:all>
                <xsd:element ref="ns1:PublishingStartDate" minOccurs="0"/>
                <xsd:element ref="ns1:PublishingExpirationDate" minOccurs="0"/>
                <xsd:element ref="ns2: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495ef1b-0c32-4417-a144-e9bfdb11b89f" elementFormDefault="qualified">
    <xsd:import namespace="http://schemas.microsoft.com/office/2006/documentManagement/types"/>
    <xsd:import namespace="http://schemas.microsoft.com/office/infopath/2007/PartnerControls"/>
    <xsd:element name="Year" ma:index="10" nillable="true" ma:displayName="Year" ma:format="DateOnly" ma:internalName="Year">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D44256-D16B-48A3-B182-EB858001A1D4}">
  <ds:schemaRefs>
    <ds:schemaRef ds:uri="http://schemas.microsoft.com/office/2006/metadata/properties"/>
    <ds:schemaRef ds:uri="http://schemas.microsoft.com/office/infopath/2007/PartnerControls"/>
    <ds:schemaRef ds:uri="http://schemas.microsoft.com/sharepoint/v3"/>
    <ds:schemaRef ds:uri="a495ef1b-0c32-4417-a144-e9bfdb11b89f"/>
  </ds:schemaRefs>
</ds:datastoreItem>
</file>

<file path=customXml/itemProps2.xml><?xml version="1.0" encoding="utf-8"?>
<ds:datastoreItem xmlns:ds="http://schemas.openxmlformats.org/officeDocument/2006/customXml" ds:itemID="{7CC2F1BE-187D-4E02-AB43-414251491E84}">
  <ds:schemaRefs>
    <ds:schemaRef ds:uri="http://schemas.microsoft.com/sharepoint/v3/contenttype/forms"/>
  </ds:schemaRefs>
</ds:datastoreItem>
</file>

<file path=customXml/itemProps3.xml><?xml version="1.0" encoding="utf-8"?>
<ds:datastoreItem xmlns:ds="http://schemas.openxmlformats.org/officeDocument/2006/customXml" ds:itemID="{D9713D7A-AC11-4A93-81A2-3FB6AC1E83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495ef1b-0c32-4417-a144-e9bfdb11b8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Oriel</Template>
  <TotalTime>222</TotalTime>
  <Words>1908</Words>
  <Application>Microsoft Office PowerPoint</Application>
  <PresentationFormat>On-screen Show (4:3)</PresentationFormat>
  <Paragraphs>213</Paragraphs>
  <Slides>32</Slides>
  <Notes>7</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Oriel</vt:lpstr>
      <vt:lpstr>The effective use of the immunology/ allergy service in lothian  (OR, Everything you wanted to ask about immunology testing but were too afraid to ask!!)  GP Laboratory medicine update meeting  January 2017 </vt:lpstr>
      <vt:lpstr>Summary</vt:lpstr>
      <vt:lpstr>Slide 3</vt:lpstr>
      <vt:lpstr>Slide 4</vt:lpstr>
      <vt:lpstr>Slide 5</vt:lpstr>
      <vt:lpstr>Anti-Nuclear Antibody (ANA) </vt:lpstr>
      <vt:lpstr>Slide 7</vt:lpstr>
      <vt:lpstr>Routine ANA testing</vt:lpstr>
      <vt:lpstr>When is an ana test useful?</vt:lpstr>
      <vt:lpstr>NHS LOTHIAN RefHelp GUIDELINES – FOR PRIMARY CARE FIRST LINE INVESTIGATIONS  NEUTROPENIA (2011)</vt:lpstr>
      <vt:lpstr>NHS LOTHIAN RefHelp GUIDELINES – FOR PRIMARY CARE FIRST LINE INVESTIGATIONS   LYMPHOPENIA (2015)</vt:lpstr>
      <vt:lpstr>Neutropenia (and Lymphopenia) Guidelines (RefHelp NHS Lothian)</vt:lpstr>
      <vt:lpstr>The clinical utility of ana testing</vt:lpstr>
      <vt:lpstr>Changes to gp order comms</vt:lpstr>
      <vt:lpstr>Other changes to order comms in the pipeline</vt:lpstr>
      <vt:lpstr>Allergy service in lothian? Where is it? </vt:lpstr>
      <vt:lpstr>The clinical spectrum of Type 1 Hypersensitivity Reactions</vt:lpstr>
      <vt:lpstr>Definitions... ANAPHYLAXIS</vt:lpstr>
      <vt:lpstr>Allergy - Diagnosis </vt:lpstr>
      <vt:lpstr>Patient Evaluation</vt:lpstr>
      <vt:lpstr>Allergy ‘tests’ - to detect specific IgE</vt:lpstr>
      <vt:lpstr>Specific ige blood tests in evaluating allergy</vt:lpstr>
      <vt:lpstr>Slide 23</vt:lpstr>
      <vt:lpstr>Slide 24</vt:lpstr>
      <vt:lpstr>CLINICAL UTILITY OF SPECIFIC IgE TESTS</vt:lpstr>
      <vt:lpstr>Pernicious Anaemia</vt:lpstr>
      <vt:lpstr>Gastric parietal cell antibodies</vt:lpstr>
      <vt:lpstr>Slide 28</vt:lpstr>
      <vt:lpstr>Slide 29</vt:lpstr>
      <vt:lpstr>Parietal cell antibody</vt:lpstr>
      <vt:lpstr>my future aims for the clinical immunology service</vt:lpstr>
      <vt:lpstr>Feedback/ Discussion/Questions</vt:lpstr>
    </vt:vector>
  </TitlesOfParts>
  <Company>NHS Lothian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 Immunology  Allergy </dc:title>
  <dc:creator>Charu Chopra</dc:creator>
  <cp:lastModifiedBy>Wendy Hannant</cp:lastModifiedBy>
  <cp:revision>72</cp:revision>
  <dcterms:created xsi:type="dcterms:W3CDTF">2017-01-12T15:30:05Z</dcterms:created>
  <dcterms:modified xsi:type="dcterms:W3CDTF">2017-11-24T14:30:55Z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0x01010049193391C0A2794A88CB2421906A0542</vt:lpwstr>
  </property>
</Properties>
</file>