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7" y="-365"/>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EA4CB34-3E8E-4E07-A335-94EFE7C57365}" type="datetime1">
              <a:rPr lang="en-GB"/>
              <a:pPr lvl="0"/>
              <a:t>29/09/2021</a:t>
            </a:fld>
            <a:endParaRPr lang="en-GB"/>
          </a:p>
        </p:txBody>
      </p:sp>
      <p:sp>
        <p:nvSpPr>
          <p:cNvPr id="4" name="Slide Image Placeholder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5B58B711-BFEF-493B-8432-D4E5E5FD199B}" type="slidenum">
              <a:t>‹#›</a:t>
            </a:fld>
            <a:endParaRPr lang="en-GB"/>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GB"/>
              <a:t>Brief overview of guidelines</a:t>
            </a:r>
          </a:p>
          <a:p>
            <a:pPr lvl="0"/>
            <a:r>
              <a:rPr lang="en-GB"/>
              <a:t>Ideally would have had a longer session for this</a:t>
            </a:r>
          </a:p>
        </p:txBody>
      </p:sp>
      <p:sp>
        <p:nvSpPr>
          <p:cNvPr id="4" name="Slide Number Placeholder 3"/>
          <p:cNvSpPr txBox="1"/>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F149C3A-5DCE-4D7F-994B-F45AF618932E}"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GB"/>
              <a:t>Add link to chat</a:t>
            </a:r>
          </a:p>
          <a:p>
            <a:pPr lvl="0"/>
            <a:r>
              <a:rPr lang="en-GB"/>
              <a:t>Latter section is pragramatic rather than evidence based</a:t>
            </a:r>
          </a:p>
        </p:txBody>
      </p:sp>
      <p:sp>
        <p:nvSpPr>
          <p:cNvPr id="4" name="Slide Number Placeholder 3"/>
          <p:cNvSpPr txBox="1"/>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7629A98-CAB5-4C65-9D1B-A9BC574F24CE}"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GB"/>
              <a:t>B12 has poor specificity – it’s possible to have low levels of total cobalamin but adequate levels of the active form</a:t>
            </a:r>
          </a:p>
        </p:txBody>
      </p:sp>
      <p:sp>
        <p:nvSpPr>
          <p:cNvPr id="4" name="Slide Number Placeholder 3"/>
          <p:cNvSpPr txBox="1"/>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8CD036B-6D0B-48B0-A29D-034C156F5399}"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GB"/>
              <a:t>Consider a diagnosis of</a:t>
            </a:r>
          </a:p>
        </p:txBody>
      </p:sp>
      <p:sp>
        <p:nvSpPr>
          <p:cNvPr id="4" name="Slide Number Placeholder 3"/>
          <p:cNvSpPr txBox="1"/>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A77871-012E-4E9C-B026-5CA2063B38E8}"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GB"/>
              <a:t>Paediatrics – essentially the same with advice provided by paeds GI service</a:t>
            </a:r>
          </a:p>
        </p:txBody>
      </p:sp>
      <p:sp>
        <p:nvSpPr>
          <p:cNvPr id="4" name="Slide Number Placeholder 3"/>
          <p:cNvSpPr txBox="1"/>
          <p:nvPr/>
        </p:nvSpPr>
        <p:spPr>
          <a:xfrm>
            <a:off x="3884608" y="8685208"/>
            <a:ext cx="2971800" cy="458791"/>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023FD5-BF6F-469C-9420-7331B6730045}" type="slidenum">
              <a:t>9</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028BCBB0-9C7F-417C-B47E-04031F9B0A45}" type="datetime1">
              <a:rPr lang="en-GB"/>
              <a:pPr lvl="0"/>
              <a:t>29/09/2021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2C62A5AC-A320-4DEC-8DE6-ED4A35914FE7}" type="slidenum">
              <a:t>‹#›</a:t>
            </a:fld>
            <a:endParaRPr lang="en-GB"/>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BBE653F5-C751-4FA3-8B21-04EBFE940888}" type="datetime1">
              <a:rPr lang="en-GB"/>
              <a:pPr lvl="0"/>
              <a:t>29/09/2021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50B430B1-453A-4048-8085-E4DF10538BB0}" type="slidenum">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670C382B-A78E-4551-B617-018525432058}" type="datetime1">
              <a:rPr lang="en-GB"/>
              <a:pPr lvl="0"/>
              <a:t>29/09/2021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F47F4A65-1427-4BC1-B9B1-B7FCE0613E1E}" type="slidenum">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A10EBCE0-6D92-4FDD-9669-597FDF8E27CE}" type="datetime1">
              <a:rPr lang="en-GB"/>
              <a:pPr lvl="0"/>
              <a:t>29/09/2021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CBF58160-01B6-4357-97A6-B9211A7C5D3E}" type="slidenum">
              <a:t>‹#›</a:t>
            </a:fld>
            <a:endParaRPr lang="en-GB"/>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672B2F59-FBF3-453A-9B35-CFCC2E01E304}" type="datetime1">
              <a:rPr lang="en-GB"/>
              <a:pPr lvl="0"/>
              <a:t>29/09/2021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D47A5331-77B6-4D6E-BE62-D97AD5F69837}" type="slidenum">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A6C3C5F2-4656-4494-9D17-34909962AC05}" type="datetime1">
              <a:rPr lang="en-GB"/>
              <a:pPr lvl="0"/>
              <a:t>29/09/2021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DE45155B-ED20-4B25-81D3-E7C69EE17E94}" type="slidenum">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06352DA6-B486-4C1A-AEB3-608AAA81EB35}" type="datetime1">
              <a:rPr lang="en-GB"/>
              <a:pPr lvl="0"/>
              <a:t>29/09/2021</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820A06CA-53BA-466C-BA6F-172C2BFD51B9}" type="slidenum">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28857022-B14C-4142-8E2F-99C4C363F497}" type="datetime1">
              <a:rPr lang="en-GB"/>
              <a:pPr lvl="0"/>
              <a:t>29/09/2021</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0011BEDD-2BC6-45FE-A6D6-2276C4026A55}" type="slidenum">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50A2AB22-933E-4BDE-89E5-54B9B131BDDD}" type="datetime1">
              <a:rPr lang="en-GB"/>
              <a:pPr lvl="0"/>
              <a:t>29/09/2021</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F283EC58-74AA-4535-8E58-C9F08B0C4B46}" type="slidenum">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F1E63C6E-46C5-4C33-A9C2-FBBE7E1B5918}" type="datetime1">
              <a:rPr lang="en-GB"/>
              <a:pPr lvl="0"/>
              <a:t>29/09/2021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391935B7-A2F0-4154-B2D6-33F63F3228C7}" type="slidenum">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2941BA29-7657-4258-99BB-ACB52CF671BA}" type="datetime1">
              <a:rPr lang="en-GB"/>
              <a:pPr lvl="0"/>
              <a:t>29/09/2021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1EC4E6C9-187B-42B5-9642-659BDCA592F9}" type="slidenum">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lstStyle/>
          <a:p>
            <a:pPr lvl="0"/>
            <a:r>
              <a:rPr lang="en-US"/>
              <a:t>Click to edit Master title style</a:t>
            </a:r>
            <a:endParaRPr lang="en-GB"/>
          </a:p>
        </p:txBody>
      </p:sp>
      <p:sp>
        <p:nvSpPr>
          <p:cNvPr id="3" name="Text Placehold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18AD269F-5463-445A-ABCA-63866A3E64C7}" type="datetime1">
              <a:rPr lang="en-GB"/>
              <a:pPr lvl="0"/>
              <a:t>29/09/2021</a:t>
            </a:fld>
            <a:endParaRPr lang="en-GB"/>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2D4EA476-3FC8-460D-8E64-B37C14A704E2}"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pps.nhslothian.scot/refhelp/Haematology/b1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334963"/>
            <a:ext cx="9144000" cy="2387598"/>
          </a:xfrm>
        </p:spPr>
        <p:txBody>
          <a:bodyPr/>
          <a:lstStyle/>
          <a:p>
            <a:pPr lvl="0"/>
            <a:r>
              <a:rPr lang="en-GB"/>
              <a:t>Lothian B12 guidance update</a:t>
            </a:r>
          </a:p>
        </p:txBody>
      </p:sp>
      <p:sp>
        <p:nvSpPr>
          <p:cNvPr id="3" name="Subtitle 2"/>
          <p:cNvSpPr txBox="1">
            <a:spLocks noGrp="1"/>
          </p:cNvSpPr>
          <p:nvPr>
            <p:ph type="subTitle" idx="1"/>
          </p:nvPr>
        </p:nvSpPr>
        <p:spPr>
          <a:xfrm>
            <a:off x="1524003" y="2814642"/>
            <a:ext cx="9144000" cy="2849563"/>
          </a:xfrm>
        </p:spPr>
        <p:txBody>
          <a:bodyPr/>
          <a:lstStyle/>
          <a:p>
            <a:pPr lvl="0"/>
            <a:r>
              <a:rPr lang="en-GB"/>
              <a:t>Dr Sara Jenks</a:t>
            </a:r>
          </a:p>
          <a:p>
            <a:pPr lvl="0"/>
            <a:r>
              <a:rPr lang="en-GB"/>
              <a:t>Consultant Chemical pathology/Metabolic Medicine</a:t>
            </a:r>
          </a:p>
          <a:p>
            <a:pPr marL="457200" lvl="1" indent="0">
              <a:buNone/>
            </a:pPr>
            <a:endParaRPr lang="en-GB"/>
          </a:p>
          <a:p>
            <a:pPr marL="457200" lvl="1" indent="0" algn="ctr">
              <a:buNone/>
            </a:pPr>
            <a:r>
              <a:rPr lang="en-GB"/>
              <a:t>On behalf of B12 guideline team - Nadeen Brown (GP), Catriona Morton (GP), Alice Klauser (Haematology), Kirsty McCance (Biochemistry), Peter &amp; Helen Gillet (GI), Richard Davenport,  Jon Stone (Neuro), Charu Chopra (Immunology)</a:t>
            </a:r>
          </a:p>
          <a:p>
            <a:pPr lvl="0"/>
            <a:endParaRPr lang="en-GB"/>
          </a:p>
          <a:p>
            <a:pPr lvl="0"/>
            <a:endParaRPr lang="en-GB"/>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cs typeface="Times New Roman" pitchFamily="18"/>
              </a:rPr>
              <a:t>Switching from IM to oral OR discontinuing B12 treatment</a:t>
            </a:r>
            <a:endParaRPr lang="en-GB"/>
          </a:p>
        </p:txBody>
      </p:sp>
      <p:sp>
        <p:nvSpPr>
          <p:cNvPr id="3" name="Content Placeholder 2"/>
          <p:cNvSpPr txBox="1">
            <a:spLocks noGrp="1"/>
          </p:cNvSpPr>
          <p:nvPr>
            <p:ph idx="1"/>
          </p:nvPr>
        </p:nvSpPr>
        <p:spPr/>
        <p:txBody>
          <a:bodyPr/>
          <a:lstStyle/>
          <a:p>
            <a:pPr marL="342900" lvl="0" indent="-342900">
              <a:lnSpc>
                <a:spcPct val="95000"/>
              </a:lnSpc>
              <a:buFont typeface="Calibri" pitchFamily="34"/>
              <a:buChar char="-"/>
            </a:pPr>
            <a:r>
              <a:rPr lang="en-GB">
                <a:latin typeface="Arial" pitchFamily="34"/>
                <a:cs typeface="Arial" pitchFamily="34"/>
              </a:rPr>
              <a:t>Lack of evidence/guidance on which to base best practice</a:t>
            </a:r>
          </a:p>
          <a:p>
            <a:pPr marL="342900" lvl="0" indent="-342900">
              <a:lnSpc>
                <a:spcPct val="95000"/>
              </a:lnSpc>
              <a:buFont typeface="Calibri" pitchFamily="34"/>
              <a:buChar char="-"/>
            </a:pPr>
            <a:r>
              <a:rPr lang="en-GB">
                <a:latin typeface="Arial" pitchFamily="34"/>
                <a:cs typeface="Arial" pitchFamily="34"/>
              </a:rPr>
              <a:t>Body stores can last anything from 1 – 11 years, although the consensus suggests 2-4 years.</a:t>
            </a:r>
          </a:p>
          <a:p>
            <a:pPr marL="342900" lvl="0" indent="-342900">
              <a:lnSpc>
                <a:spcPct val="95000"/>
              </a:lnSpc>
              <a:buFont typeface="Calibri" pitchFamily="34"/>
              <a:buChar char="-"/>
            </a:pPr>
            <a:r>
              <a:rPr lang="en-GB">
                <a:latin typeface="Arial" pitchFamily="34"/>
                <a:cs typeface="Arial" pitchFamily="34"/>
              </a:rPr>
              <a:t>So for individuals previously on B12 treatment it may take years for their liver B12 stores to become depleted after treatment cessation and the B12 deficiency may recur if the cause has not been addressed. </a:t>
            </a:r>
          </a:p>
          <a:p>
            <a:pPr marL="0" lvl="0" indent="0">
              <a:lnSpc>
                <a:spcPct val="95000"/>
              </a:lnSpc>
              <a:buNone/>
            </a:pPr>
            <a:r>
              <a:rPr lang="en-GB">
                <a:latin typeface="Arial" pitchFamily="34"/>
                <a:cs typeface="Arial" pitchFamily="34"/>
              </a:rPr>
              <a:t>  </a:t>
            </a:r>
          </a:p>
          <a:p>
            <a:pPr marL="342900" lvl="0" indent="-342900">
              <a:lnSpc>
                <a:spcPct val="95000"/>
              </a:lnSpc>
              <a:buFont typeface="Calibri" pitchFamily="34"/>
              <a:buChar char="-"/>
            </a:pPr>
            <a:endParaRPr lang="en-GB">
              <a:latin typeface="Arial" pitchFamily="34"/>
              <a:cs typeface="Arial" pitchFamily="34"/>
            </a:endParaRPr>
          </a:p>
          <a:p>
            <a:pPr marL="0" lvl="0" indent="0">
              <a:lnSpc>
                <a:spcPct val="95000"/>
              </a:lnSpc>
              <a:spcAft>
                <a:spcPts val="1000"/>
              </a:spcAft>
              <a:buNone/>
            </a:pPr>
            <a:endParaRPr lang="en-GB">
              <a:latin typeface="Arial" pitchFamily="34"/>
              <a:cs typeface="Arial" pitchFamily="34"/>
            </a:endParaRPr>
          </a:p>
          <a:p>
            <a:pPr lvl="0">
              <a:lnSpc>
                <a:spcPct val="70000"/>
              </a:lnSpc>
            </a:pPr>
            <a:endParaRPr lang="en-GB" sz="22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endParaRPr lang="en-GB"/>
          </a:p>
        </p:txBody>
      </p:sp>
      <p:pic>
        <p:nvPicPr>
          <p:cNvPr id="3" name="Content Placeholder 4"/>
          <p:cNvPicPr>
            <a:picLocks noGrp="1" noChangeAspect="1"/>
          </p:cNvPicPr>
          <p:nvPr>
            <p:ph idx="1"/>
          </p:nvPr>
        </p:nvPicPr>
        <p:blipFill>
          <a:blip r:embed="rId2" cstate="print"/>
          <a:srcRect l="9220" t="35932" r="14441" b="37427"/>
          <a:stretch>
            <a:fillRect/>
          </a:stretch>
        </p:blipFill>
        <p:spPr>
          <a:xfrm>
            <a:off x="0" y="1134532"/>
            <a:ext cx="12191996" cy="3494644"/>
          </a:xfrm>
        </p:spPr>
      </p:pic>
      <p:sp>
        <p:nvSpPr>
          <p:cNvPr id="4" name="TextBox 6"/>
          <p:cNvSpPr txBox="1"/>
          <p:nvPr/>
        </p:nvSpPr>
        <p:spPr>
          <a:xfrm>
            <a:off x="262469" y="5084795"/>
            <a:ext cx="11446934" cy="1408075"/>
          </a:xfrm>
          <a:prstGeom prst="rect">
            <a:avLst/>
          </a:prstGeom>
          <a:noFill/>
          <a:ln>
            <a:noFill/>
          </a:ln>
        </p:spPr>
        <p:txBody>
          <a:bodyPr vert="horz" wrap="square" lIns="91440" tIns="45720" rIns="91440" bIns="45720" anchor="t" anchorCtr="0" compatLnSpc="1">
            <a:spAutoFit/>
          </a:bodyPr>
          <a:lstStyle/>
          <a:p>
            <a:pPr marL="342900" marR="0" lvl="0" indent="-342900" algn="l" defTabSz="914400" rtl="0" fontAlgn="auto" hangingPunct="1">
              <a:lnSpc>
                <a:spcPct val="95000"/>
              </a:lnSpc>
              <a:spcBef>
                <a:spcPts val="0"/>
              </a:spcBef>
              <a:spcAft>
                <a:spcPts val="0"/>
              </a:spcAft>
              <a:buSzPct val="100000"/>
              <a:buFont typeface="Calibri"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Length of checks depends on how likely is is that the patient may have undiagnosed pernicious anaemia or another malabsorptive state meaning that over time their B12 levels will once again become depleted.</a:t>
            </a:r>
          </a:p>
          <a:p>
            <a:pPr marL="342900" marR="0" lvl="0" indent="-342900" algn="l" defTabSz="914400" rtl="0" fontAlgn="auto" hangingPunct="1">
              <a:lnSpc>
                <a:spcPct val="95000"/>
              </a:lnSpc>
              <a:spcBef>
                <a:spcPts val="0"/>
              </a:spcBef>
              <a:spcAft>
                <a:spcPts val="0"/>
              </a:spcAft>
              <a:buSzPct val="100000"/>
              <a:buFont typeface="Calibri" pitchFamily="34"/>
              <a:buChar char="-"/>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342900" marR="0" lvl="0" indent="-342900" algn="l" defTabSz="914400" rtl="0" fontAlgn="auto" hangingPunct="1">
              <a:lnSpc>
                <a:spcPct val="95000"/>
              </a:lnSpc>
              <a:spcBef>
                <a:spcPts val="0"/>
              </a:spcBef>
              <a:spcAft>
                <a:spcPts val="0"/>
              </a:spcAft>
              <a:buSzPct val="100000"/>
              <a:buFont typeface="Calibri"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NB: Individuals with pernicious anaemia or significant neurological symptoms with a clear response to IM B12 treatment should usually continue on IM B12 treatment lifelong</a:t>
            </a:r>
          </a:p>
        </p:txBody>
      </p:sp>
      <p:sp>
        <p:nvSpPr>
          <p:cNvPr id="5" name="Rectangle 7"/>
          <p:cNvSpPr/>
          <p:nvPr/>
        </p:nvSpPr>
        <p:spPr>
          <a:xfrm>
            <a:off x="0" y="922867"/>
            <a:ext cx="2175933" cy="939802"/>
          </a:xfrm>
          <a:prstGeom prst="rect">
            <a:avLst/>
          </a:prstGeom>
          <a:solidFill>
            <a:srgbClr val="FFFFFF"/>
          </a:solidFill>
          <a:ln w="12701">
            <a:solidFill>
              <a:srgbClr val="FFFFFF"/>
            </a:solidFill>
            <a:prstDash val="solid"/>
            <a:miter/>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Questions?</a:t>
            </a:r>
          </a:p>
        </p:txBody>
      </p:sp>
      <p:sp>
        <p:nvSpPr>
          <p:cNvPr id="3" name="Content Placeholder 2"/>
          <p:cNvSpPr txBox="1">
            <a:spLocks noGrp="1"/>
          </p:cNvSpPr>
          <p:nvPr>
            <p:ph idx="1"/>
          </p:nvPr>
        </p:nvSpPr>
        <p:spPr/>
        <p:txBody>
          <a:bodyPr/>
          <a:lstStyle/>
          <a:p>
            <a:pPr lvl="0"/>
            <a:r>
              <a:rPr lang="en-GB"/>
              <a:t>If felt useful to have a longer educational session on this let us know</a:t>
            </a:r>
          </a:p>
          <a:p>
            <a:pPr lvl="0"/>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Guideline</a:t>
            </a:r>
          </a:p>
        </p:txBody>
      </p:sp>
      <p:sp>
        <p:nvSpPr>
          <p:cNvPr id="3" name="Content Placeholder 2"/>
          <p:cNvSpPr txBox="1">
            <a:spLocks noGrp="1"/>
          </p:cNvSpPr>
          <p:nvPr>
            <p:ph idx="1"/>
          </p:nvPr>
        </p:nvSpPr>
        <p:spPr/>
        <p:txBody>
          <a:bodyPr/>
          <a:lstStyle/>
          <a:p>
            <a:pPr lvl="0"/>
            <a:r>
              <a:rPr lang="en-GB">
                <a:hlinkClick r:id="rId3"/>
              </a:rPr>
              <a:t>B12 deficiency (nhslothian.scot)</a:t>
            </a:r>
            <a:endParaRPr lang="en-GB"/>
          </a:p>
          <a:p>
            <a:pPr lvl="0"/>
            <a:r>
              <a:rPr lang="en-GB"/>
              <a:t>Similar to current guideline but additional sections with added info re:</a:t>
            </a:r>
          </a:p>
          <a:p>
            <a:pPr lvl="1"/>
            <a:r>
              <a:rPr lang="en-GB"/>
              <a:t>Neuro symptoms</a:t>
            </a:r>
          </a:p>
          <a:p>
            <a:pPr lvl="1"/>
            <a:r>
              <a:rPr lang="en-GB"/>
              <a:t>Coeliac</a:t>
            </a:r>
          </a:p>
          <a:p>
            <a:pPr lvl="1"/>
            <a:r>
              <a:rPr lang="en-GB"/>
              <a:t>Discontinuing treatment/switching from IM to oral</a:t>
            </a:r>
          </a:p>
          <a:p>
            <a:pPr marL="0" lvl="0" indent="0">
              <a:buNone/>
            </a:pPr>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Background</a:t>
            </a:r>
          </a:p>
        </p:txBody>
      </p:sp>
      <p:sp>
        <p:nvSpPr>
          <p:cNvPr id="3" name="Content Placeholder 2"/>
          <p:cNvSpPr txBox="1">
            <a:spLocks noGrp="1"/>
          </p:cNvSpPr>
          <p:nvPr>
            <p:ph idx="1"/>
          </p:nvPr>
        </p:nvSpPr>
        <p:spPr/>
        <p:txBody>
          <a:bodyPr/>
          <a:lstStyle/>
          <a:p>
            <a:pPr lvl="0"/>
            <a:r>
              <a:rPr lang="en-US">
                <a:latin typeface="TexGyreHeros"/>
              </a:rPr>
              <a:t>Vitamin B12 is an </a:t>
            </a:r>
            <a:r>
              <a:rPr lang="en-GB">
                <a:latin typeface="TexGyreHeros"/>
              </a:rPr>
              <a:t>enzyme cofactor - required for the development, myelination, and function of the central nervous system; healthy red blood cell formation; and DNA synthesis</a:t>
            </a:r>
          </a:p>
          <a:p>
            <a:pPr lvl="0"/>
            <a:r>
              <a:rPr lang="en-GB">
                <a:latin typeface="TexGyreHeros"/>
              </a:rPr>
              <a:t>Deficiency is not straightforward to define – markers used include </a:t>
            </a:r>
            <a:r>
              <a:rPr lang="en-GB" b="1">
                <a:latin typeface="TexGyreHeros"/>
              </a:rPr>
              <a:t>total B12 levels</a:t>
            </a:r>
            <a:r>
              <a:rPr lang="en-GB">
                <a:latin typeface="TexGyreHeros"/>
              </a:rPr>
              <a:t>, holocobalamin (‘active B12’), Urine methyl malonic acid and homocysteine – none are perfect</a:t>
            </a:r>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When to test</a:t>
            </a:r>
          </a:p>
        </p:txBody>
      </p:sp>
      <p:sp>
        <p:nvSpPr>
          <p:cNvPr id="3" name="Content Placeholder 2"/>
          <p:cNvSpPr txBox="1">
            <a:spLocks noGrp="1"/>
          </p:cNvSpPr>
          <p:nvPr>
            <p:ph idx="1"/>
          </p:nvPr>
        </p:nvSpPr>
        <p:spPr/>
        <p:txBody>
          <a:bodyPr/>
          <a:lstStyle/>
          <a:p>
            <a:pPr lvl="0">
              <a:lnSpc>
                <a:spcPct val="115000"/>
              </a:lnSpc>
              <a:spcAft>
                <a:spcPts val="1000"/>
              </a:spcAft>
            </a:pPr>
            <a:r>
              <a:rPr lang="en-GB" sz="2400" b="1">
                <a:latin typeface="Calibri" pitchFamily="34"/>
                <a:cs typeface="Times New Roman" pitchFamily="18"/>
              </a:rPr>
              <a:t>Macrocytosis +/- anaemia </a:t>
            </a:r>
            <a:r>
              <a:rPr lang="en-GB" sz="2400">
                <a:latin typeface="Calibri" pitchFamily="34"/>
                <a:cs typeface="Times New Roman" pitchFamily="18"/>
              </a:rPr>
              <a:t>or </a:t>
            </a:r>
            <a:r>
              <a:rPr lang="en-GB" sz="2400" b="1">
                <a:latin typeface="Calibri" pitchFamily="34"/>
                <a:cs typeface="Times New Roman" pitchFamily="18"/>
              </a:rPr>
              <a:t>strong clinical suspicion with no other identifiable cause </a:t>
            </a:r>
            <a:endParaRPr lang="en-GB" sz="2400">
              <a:latin typeface="Calibri" pitchFamily="34"/>
              <a:cs typeface="Times New Roman" pitchFamily="18"/>
            </a:endParaRPr>
          </a:p>
          <a:p>
            <a:pPr lvl="1">
              <a:lnSpc>
                <a:spcPct val="115000"/>
              </a:lnSpc>
              <a:spcAft>
                <a:spcPts val="1000"/>
              </a:spcAft>
            </a:pPr>
            <a:r>
              <a:rPr lang="en-GB" sz="2000">
                <a:latin typeface="Calibri" pitchFamily="34"/>
                <a:cs typeface="Times New Roman" pitchFamily="18"/>
              </a:rPr>
              <a:t>e.g. visual disturbance, memory loss, psychiatric abnormalities, peripheral neuropathies, oral glossitis/ulceration, malabsorption syndromes and cytopenias</a:t>
            </a:r>
          </a:p>
          <a:p>
            <a:pPr lvl="0">
              <a:lnSpc>
                <a:spcPct val="115000"/>
              </a:lnSpc>
              <a:spcAft>
                <a:spcPts val="1000"/>
              </a:spcAft>
            </a:pPr>
            <a:r>
              <a:rPr lang="en-GB" sz="2400" b="1">
                <a:latin typeface="Calibri" pitchFamily="34"/>
                <a:cs typeface="Times New Roman" pitchFamily="18"/>
              </a:rPr>
              <a:t>Tiredness alone is not an indication for testing</a:t>
            </a:r>
          </a:p>
          <a:p>
            <a:pPr lvl="0">
              <a:lnSpc>
                <a:spcPct val="115000"/>
              </a:lnSpc>
              <a:spcAft>
                <a:spcPts val="1000"/>
              </a:spcAft>
            </a:pPr>
            <a:r>
              <a:rPr lang="en-GB" sz="2400" b="1">
                <a:latin typeface="Calibri" pitchFamily="34"/>
                <a:cs typeface="Times New Roman" pitchFamily="18"/>
              </a:rPr>
              <a:t>Metformin treatment alone is not an indication for testing</a:t>
            </a:r>
            <a:endParaRPr lang="en-GB" sz="2400">
              <a:latin typeface="Calibri" pitchFamily="34"/>
              <a:cs typeface="Times New Roman" pitchFamily="18"/>
            </a:endParaRPr>
          </a:p>
          <a:p>
            <a:pPr lvl="0">
              <a:lnSpc>
                <a:spcPct val="115000"/>
              </a:lnSpc>
              <a:spcAft>
                <a:spcPts val="1000"/>
              </a:spcAft>
            </a:pPr>
            <a:endParaRPr lang="en-GB" sz="2400">
              <a:latin typeface="Calibri" pitchFamily="34"/>
              <a:cs typeface="Times New Roman" pitchFamily="18"/>
            </a:endParaRPr>
          </a:p>
          <a:p>
            <a:pPr lvl="0"/>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Pernicious anaemia</a:t>
            </a:r>
          </a:p>
        </p:txBody>
      </p:sp>
      <p:sp>
        <p:nvSpPr>
          <p:cNvPr id="3" name="Content Placeholder 2"/>
          <p:cNvSpPr txBox="1">
            <a:spLocks noGrp="1"/>
          </p:cNvSpPr>
          <p:nvPr>
            <p:ph idx="1"/>
          </p:nvPr>
        </p:nvSpPr>
        <p:spPr>
          <a:xfrm>
            <a:off x="838203" y="1825627"/>
            <a:ext cx="10515600" cy="4667243"/>
          </a:xfrm>
        </p:spPr>
        <p:txBody>
          <a:bodyPr/>
          <a:lstStyle/>
          <a:p>
            <a:pPr marL="0" lvl="0" indent="0">
              <a:lnSpc>
                <a:spcPct val="70000"/>
              </a:lnSpc>
              <a:buNone/>
            </a:pPr>
            <a:r>
              <a:rPr lang="en-GB" sz="2400" b="1">
                <a:latin typeface="Arial" pitchFamily="34"/>
                <a:cs typeface="Arial" pitchFamily="34"/>
              </a:rPr>
              <a:t>if B12 &lt;180 lab will automatically add IF antibodies</a:t>
            </a:r>
          </a:p>
          <a:p>
            <a:pPr marL="0" lvl="0" indent="0">
              <a:lnSpc>
                <a:spcPct val="70000"/>
              </a:lnSpc>
              <a:buNone/>
            </a:pPr>
            <a:endParaRPr lang="en-GB" sz="2400">
              <a:latin typeface="Arial" pitchFamily="34"/>
              <a:cs typeface="Arial" pitchFamily="34"/>
            </a:endParaRPr>
          </a:p>
          <a:p>
            <a:pPr marL="0" lvl="0" indent="0">
              <a:lnSpc>
                <a:spcPct val="70000"/>
              </a:lnSpc>
              <a:buNone/>
            </a:pPr>
            <a:r>
              <a:rPr lang="en-GB" sz="2400" b="1">
                <a:latin typeface="Arial" pitchFamily="34"/>
                <a:cs typeface="Arial" pitchFamily="34"/>
              </a:rPr>
              <a:t>IF Ab positive</a:t>
            </a:r>
            <a:endParaRPr lang="en-US" sz="2400" b="1">
              <a:latin typeface="Arial" pitchFamily="34"/>
              <a:cs typeface="Arial" pitchFamily="34"/>
            </a:endParaRPr>
          </a:p>
          <a:p>
            <a:pPr lvl="0">
              <a:lnSpc>
                <a:spcPct val="70000"/>
              </a:lnSpc>
            </a:pPr>
            <a:r>
              <a:rPr lang="en-US" sz="2400">
                <a:latin typeface="Arial" pitchFamily="34"/>
                <a:cs typeface="Arial" pitchFamily="34"/>
              </a:rPr>
              <a:t>IF Abs are reasonably specific – a positive result suggests a diagnosis of pernicious anaemia</a:t>
            </a:r>
          </a:p>
          <a:p>
            <a:pPr lvl="0">
              <a:lnSpc>
                <a:spcPct val="70000"/>
              </a:lnSpc>
            </a:pPr>
            <a:endParaRPr lang="en-US" sz="2400">
              <a:latin typeface="Arial" pitchFamily="34"/>
              <a:cs typeface="Arial" pitchFamily="34"/>
            </a:endParaRPr>
          </a:p>
          <a:p>
            <a:pPr marL="0" lvl="0" indent="0">
              <a:lnSpc>
                <a:spcPct val="70000"/>
              </a:lnSpc>
              <a:buNone/>
            </a:pPr>
            <a:r>
              <a:rPr lang="en-US" sz="2400" b="1">
                <a:latin typeface="Arial" pitchFamily="34"/>
                <a:cs typeface="Arial" pitchFamily="34"/>
              </a:rPr>
              <a:t>IF Ab negative</a:t>
            </a:r>
          </a:p>
          <a:p>
            <a:pPr lvl="0">
              <a:lnSpc>
                <a:spcPct val="70000"/>
              </a:lnSpc>
            </a:pPr>
            <a:r>
              <a:rPr lang="en-US" sz="2400">
                <a:latin typeface="Arial" pitchFamily="34"/>
                <a:cs typeface="Arial" pitchFamily="34"/>
              </a:rPr>
              <a:t>30-50% of individuals with pernicious anaemia are IF Ab negative.</a:t>
            </a:r>
          </a:p>
          <a:p>
            <a:pPr lvl="0">
              <a:lnSpc>
                <a:spcPct val="70000"/>
              </a:lnSpc>
            </a:pPr>
            <a:r>
              <a:rPr lang="en-US" sz="2400">
                <a:latin typeface="Arial" pitchFamily="34"/>
                <a:cs typeface="Arial" pitchFamily="34"/>
              </a:rPr>
              <a:t>There is NO role for gastric parietal cell antibody testing  - poorly specific and a negative result does not rule out pernicious anaemia.</a:t>
            </a:r>
          </a:p>
          <a:p>
            <a:pPr lvl="0">
              <a:lnSpc>
                <a:spcPct val="70000"/>
              </a:lnSpc>
            </a:pPr>
            <a:r>
              <a:rPr lang="en-US" sz="2400">
                <a:latin typeface="Arial" pitchFamily="34"/>
                <a:cs typeface="Arial" pitchFamily="34"/>
              </a:rPr>
              <a:t>In individuals who are IF Ab negative and fail to respond to the max oral dose of cyanocobalamin consider a diagnosis of pernicious anaemia</a:t>
            </a:r>
            <a:endParaRPr lang="en-GB" sz="2400">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B12 &amp; neuro symptoms</a:t>
            </a:r>
          </a:p>
        </p:txBody>
      </p:sp>
      <p:sp>
        <p:nvSpPr>
          <p:cNvPr id="3" name="Content Placeholder 2"/>
          <p:cNvSpPr txBox="1">
            <a:spLocks noGrp="1"/>
          </p:cNvSpPr>
          <p:nvPr>
            <p:ph idx="1"/>
          </p:nvPr>
        </p:nvSpPr>
        <p:spPr>
          <a:xfrm>
            <a:off x="838203" y="1825627"/>
            <a:ext cx="10515600" cy="5303309"/>
          </a:xfrm>
        </p:spPr>
        <p:txBody>
          <a:bodyPr/>
          <a:lstStyle/>
          <a:p>
            <a:pPr marL="342900" lvl="0" indent="-342900">
              <a:lnSpc>
                <a:spcPct val="95000"/>
              </a:lnSpc>
              <a:buFont typeface="Calibri" pitchFamily="34"/>
              <a:buChar char="-"/>
            </a:pPr>
            <a:r>
              <a:rPr lang="en-GB">
                <a:latin typeface="Arial" pitchFamily="34"/>
                <a:cs typeface="Times New Roman" pitchFamily="18"/>
              </a:rPr>
              <a:t>Neurological symptoms may be the only manifestation of B12 deficiency</a:t>
            </a:r>
          </a:p>
          <a:p>
            <a:pPr marL="342900" lvl="0" indent="-342900">
              <a:lnSpc>
                <a:spcPct val="95000"/>
              </a:lnSpc>
              <a:buFont typeface="Calibri" pitchFamily="34"/>
              <a:buChar char="-"/>
            </a:pPr>
            <a:r>
              <a:rPr lang="en-GB">
                <a:latin typeface="Arial" pitchFamily="34"/>
                <a:cs typeface="Times New Roman" pitchFamily="18"/>
              </a:rPr>
              <a:t>can occur with normal B12 levels (rare).</a:t>
            </a:r>
          </a:p>
          <a:p>
            <a:pPr marL="342900" lvl="0" indent="-342900">
              <a:lnSpc>
                <a:spcPct val="95000"/>
              </a:lnSpc>
              <a:buFont typeface="Calibri" pitchFamily="34"/>
              <a:buChar char="-"/>
            </a:pPr>
            <a:r>
              <a:rPr lang="en-GB">
                <a:latin typeface="Arial" pitchFamily="34"/>
                <a:cs typeface="Times New Roman" pitchFamily="18"/>
              </a:rPr>
              <a:t>Symptoms include: lower limb sensory symptoms suggestive of either a spinal cord lesion (subacute combined degeneration or peripheral neuropathy – in particular proprioception and vibration loss) or visual (optic neuropathy)</a:t>
            </a:r>
            <a:r>
              <a:rPr lang="en-GB">
                <a:latin typeface="Calibri" pitchFamily="34"/>
                <a:cs typeface="Times New Roman" pitchFamily="18"/>
              </a:rPr>
              <a:t>.</a:t>
            </a:r>
          </a:p>
          <a:p>
            <a:pPr lvl="0">
              <a:lnSpc>
                <a:spcPct val="70000"/>
              </a:lnSpc>
            </a:pPr>
            <a:endParaRPr lang="en-GB" sz="18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B12 &amp; neuro symptoms</a:t>
            </a:r>
          </a:p>
        </p:txBody>
      </p:sp>
      <p:sp>
        <p:nvSpPr>
          <p:cNvPr id="3" name="Content Placeholder 2"/>
          <p:cNvSpPr txBox="1">
            <a:spLocks noGrp="1"/>
          </p:cNvSpPr>
          <p:nvPr>
            <p:ph idx="1"/>
          </p:nvPr>
        </p:nvSpPr>
        <p:spPr>
          <a:xfrm>
            <a:off x="838203" y="1825627"/>
            <a:ext cx="10515600" cy="5303309"/>
          </a:xfrm>
        </p:spPr>
        <p:txBody>
          <a:bodyPr/>
          <a:lstStyle/>
          <a:p>
            <a:pPr marL="342900" lvl="0" indent="-342900">
              <a:lnSpc>
                <a:spcPct val="75000"/>
              </a:lnSpc>
              <a:buFont typeface="Calibri" pitchFamily="34"/>
              <a:buChar char="-"/>
            </a:pPr>
            <a:r>
              <a:rPr lang="en-GB" sz="2400">
                <a:latin typeface="Arial" pitchFamily="34"/>
                <a:cs typeface="Times New Roman" pitchFamily="18"/>
              </a:rPr>
              <a:t>Sensory symptoms are common in the normal population</a:t>
            </a:r>
          </a:p>
          <a:p>
            <a:pPr marL="342900" lvl="0" indent="-342900">
              <a:lnSpc>
                <a:spcPct val="75000"/>
              </a:lnSpc>
              <a:buFont typeface="Calibri" pitchFamily="34"/>
              <a:buChar char="-"/>
            </a:pPr>
            <a:r>
              <a:rPr lang="en-GB" sz="2400">
                <a:latin typeface="Arial" pitchFamily="34"/>
                <a:cs typeface="Times New Roman" pitchFamily="18"/>
              </a:rPr>
              <a:t>Modestly reduced B12 levels (e.g. 125 to 180pg/mL) are often “false positives” (i.e. there is no connection between the symptoms and result)</a:t>
            </a:r>
            <a:endParaRPr lang="en-GB" sz="2400">
              <a:latin typeface="Calibri" pitchFamily="34"/>
              <a:cs typeface="Times New Roman" pitchFamily="18"/>
            </a:endParaRPr>
          </a:p>
          <a:p>
            <a:pPr marL="342900" lvl="0" indent="-342900">
              <a:lnSpc>
                <a:spcPct val="75000"/>
              </a:lnSpc>
              <a:buFont typeface="Calibri" pitchFamily="34"/>
              <a:buChar char="-"/>
            </a:pPr>
            <a:r>
              <a:rPr lang="en-GB" sz="2400">
                <a:latin typeface="Arial" pitchFamily="34"/>
                <a:cs typeface="Times New Roman" pitchFamily="18"/>
              </a:rPr>
              <a:t>People with mild or intermittent lower limb sensory symptoms, retained ankle reflexes or normal vibration sense at the toes are unlikely to have a B12 deficiency related neurological syndrome. Most such people, especially if symptoms are variable and intermittent, can be managed conservatively</a:t>
            </a:r>
            <a:endParaRPr lang="en-GB" sz="2400">
              <a:latin typeface="Calibri" pitchFamily="34"/>
              <a:cs typeface="Times New Roman" pitchFamily="18"/>
            </a:endParaRPr>
          </a:p>
          <a:p>
            <a:pPr marL="342900" lvl="0" indent="-342900">
              <a:lnSpc>
                <a:spcPct val="75000"/>
              </a:lnSpc>
              <a:buFont typeface="Calibri" pitchFamily="34"/>
              <a:buChar char="-"/>
            </a:pPr>
            <a:r>
              <a:rPr lang="en-GB" sz="2400">
                <a:latin typeface="Arial" pitchFamily="34"/>
                <a:cs typeface="Times New Roman" pitchFamily="18"/>
              </a:rPr>
              <a:t>For people with mild sensory symptoms who have been started on IM treatment and are not responding it is unlikely that the symptoms were due to B12 deficiency.</a:t>
            </a:r>
          </a:p>
          <a:p>
            <a:pPr marL="342900" lvl="0" indent="-342900">
              <a:lnSpc>
                <a:spcPct val="75000"/>
              </a:lnSpc>
              <a:buFont typeface="Calibri" pitchFamily="34"/>
              <a:buChar char="-"/>
            </a:pPr>
            <a:r>
              <a:rPr lang="en-GB" sz="2400">
                <a:latin typeface="Arial" pitchFamily="34"/>
                <a:cs typeface="Times New Roman" pitchFamily="18"/>
              </a:rPr>
              <a:t>Consider alternative explanations and discontinue alt day IM treatment after 2 weeks.  Maintenance may then be via the oral route unless there is a specific indication for IM</a:t>
            </a:r>
            <a:endParaRPr lang="en-GB" sz="2400">
              <a:latin typeface="Calibri" pitchFamily="34"/>
              <a:cs typeface="Times New Roman" pitchFamily="18"/>
            </a:endParaRPr>
          </a:p>
          <a:p>
            <a:pPr lvl="0">
              <a:lnSpc>
                <a:spcPct val="50000"/>
              </a:lnSpc>
            </a:pPr>
            <a:endParaRPr lang="en-GB" sz="9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B12 &amp; neuro symptoms</a:t>
            </a:r>
          </a:p>
        </p:txBody>
      </p:sp>
      <p:sp>
        <p:nvSpPr>
          <p:cNvPr id="3" name="Content Placeholder 2"/>
          <p:cNvSpPr txBox="1">
            <a:spLocks noGrp="1"/>
          </p:cNvSpPr>
          <p:nvPr>
            <p:ph idx="1"/>
          </p:nvPr>
        </p:nvSpPr>
        <p:spPr>
          <a:xfrm>
            <a:off x="838203" y="1825627"/>
            <a:ext cx="10515600" cy="5303309"/>
          </a:xfrm>
        </p:spPr>
        <p:txBody>
          <a:bodyPr/>
          <a:lstStyle/>
          <a:p>
            <a:pPr marL="342900" lvl="0" indent="-342900">
              <a:lnSpc>
                <a:spcPct val="95000"/>
              </a:lnSpc>
              <a:buFont typeface="Calibri" pitchFamily="34"/>
              <a:buChar char="-"/>
            </a:pPr>
            <a:r>
              <a:rPr lang="en-GB" sz="2400">
                <a:latin typeface="Arial" pitchFamily="34"/>
                <a:cs typeface="Times New Roman" pitchFamily="18"/>
              </a:rPr>
              <a:t>Significant B12 neurological symptoms can take several months to improve and may not recover completely even with replacement. Suggest wait at least 3 months for a clinical response.</a:t>
            </a:r>
          </a:p>
          <a:p>
            <a:pPr marL="342900" lvl="0" indent="-342900">
              <a:lnSpc>
                <a:spcPct val="95000"/>
              </a:lnSpc>
              <a:buFont typeface="Calibri" pitchFamily="34"/>
              <a:buChar char="-"/>
            </a:pPr>
            <a:r>
              <a:rPr lang="en-GB" sz="2400">
                <a:latin typeface="Arial" pitchFamily="34"/>
                <a:cs typeface="Times New Roman" pitchFamily="18"/>
              </a:rPr>
              <a:t>Seek specialist advice only if symptoms are severe, there is diagnostic uncertainty and a neurology opinion is required to help determine the cause. </a:t>
            </a:r>
            <a:endParaRPr lang="en-GB" sz="2400">
              <a:latin typeface="Calibri" pitchFamily="34"/>
              <a:cs typeface="Times New Roman" pitchFamily="18"/>
            </a:endParaRPr>
          </a:p>
          <a:p>
            <a:pPr lvl="0">
              <a:lnSpc>
                <a:spcPct val="70000"/>
              </a:lnSpc>
            </a:pPr>
            <a:endParaRPr lang="en-GB" sz="18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Coeliac disease &amp; B12 deficiency</a:t>
            </a:r>
          </a:p>
        </p:txBody>
      </p:sp>
      <p:sp>
        <p:nvSpPr>
          <p:cNvPr id="3" name="Content Placeholder 2"/>
          <p:cNvSpPr txBox="1">
            <a:spLocks noGrp="1"/>
          </p:cNvSpPr>
          <p:nvPr>
            <p:ph idx="1"/>
          </p:nvPr>
        </p:nvSpPr>
        <p:spPr/>
        <p:txBody>
          <a:bodyPr/>
          <a:lstStyle/>
          <a:p>
            <a:pPr lvl="0">
              <a:lnSpc>
                <a:spcPct val="85000"/>
              </a:lnSpc>
              <a:spcAft>
                <a:spcPts val="1000"/>
              </a:spcAft>
            </a:pPr>
            <a:r>
              <a:rPr lang="en-GB" sz="2400">
                <a:latin typeface="Calibri" pitchFamily="34"/>
                <a:cs typeface="Times New Roman" pitchFamily="18"/>
              </a:rPr>
              <a:t>Vitamin B12 levels should be measured at time of diagnosis of Coeliac Disease.</a:t>
            </a:r>
          </a:p>
          <a:p>
            <a:pPr lvl="0">
              <a:lnSpc>
                <a:spcPct val="85000"/>
              </a:lnSpc>
              <a:spcAft>
                <a:spcPts val="1000"/>
              </a:spcAft>
            </a:pPr>
            <a:r>
              <a:rPr lang="en-GB" sz="2400">
                <a:latin typeface="Calibri" pitchFamily="34"/>
                <a:cs typeface="Times New Roman" pitchFamily="18"/>
              </a:rPr>
              <a:t>Low B12 levels are likely to be secondary to malabsorption and should improve with gluten exclusion.</a:t>
            </a:r>
          </a:p>
          <a:p>
            <a:pPr lvl="0">
              <a:lnSpc>
                <a:spcPct val="85000"/>
              </a:lnSpc>
              <a:spcAft>
                <a:spcPts val="1000"/>
              </a:spcAft>
            </a:pPr>
            <a:r>
              <a:rPr lang="en-GB" sz="2400">
                <a:latin typeface="Calibri" pitchFamily="34"/>
                <a:cs typeface="Times New Roman" pitchFamily="18"/>
              </a:rPr>
              <a:t>Intrinsic Factor should be checked as a dual diagnosis of Pernicious anaemia and coeliac disease is possible</a:t>
            </a:r>
          </a:p>
          <a:p>
            <a:pPr lvl="0">
              <a:lnSpc>
                <a:spcPct val="85000"/>
              </a:lnSpc>
              <a:spcAft>
                <a:spcPts val="1000"/>
              </a:spcAft>
            </a:pPr>
            <a:r>
              <a:rPr lang="en-GB" sz="2400">
                <a:latin typeface="Calibri" pitchFamily="34"/>
                <a:cs typeface="Times New Roman" pitchFamily="18"/>
              </a:rPr>
              <a:t>In adults it is prudent to give intramuscular replacement initially, but then move to oral, or no, B12 supplementation once the anti-tTG has normalised. </a:t>
            </a:r>
          </a:p>
          <a:p>
            <a:pPr lvl="0">
              <a:lnSpc>
                <a:spcPct val="85000"/>
              </a:lnSpc>
              <a:spcAft>
                <a:spcPts val="1000"/>
              </a:spcAft>
            </a:pPr>
            <a:r>
              <a:rPr lang="en-GB" sz="2400">
                <a:latin typeface="Calibri" pitchFamily="34"/>
                <a:cs typeface="Times New Roman" pitchFamily="18"/>
              </a:rPr>
              <a:t>A small number of patients will have ongoing poor dietary compliance, with high Anti-tTG, and may need ongoing supplementation, some by injection.</a:t>
            </a:r>
          </a:p>
          <a:p>
            <a:pPr marL="0" lvl="0" indent="0">
              <a:lnSpc>
                <a:spcPct val="60000"/>
              </a:lnSpc>
              <a:buNone/>
            </a:pPr>
            <a:endParaRPr lang="en-GB" sz="15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826</Words>
  <Application>Microsoft Office PowerPoint</Application>
  <PresentationFormat>On-screen Show (4:3)</PresentationFormat>
  <Paragraphs>71</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Lothian B12 guidance update</vt:lpstr>
      <vt:lpstr>Guideline</vt:lpstr>
      <vt:lpstr>Background</vt:lpstr>
      <vt:lpstr>When to test</vt:lpstr>
      <vt:lpstr>Pernicious anaemia</vt:lpstr>
      <vt:lpstr>B12 &amp; neuro symptoms</vt:lpstr>
      <vt:lpstr>B12 &amp; neuro symptoms</vt:lpstr>
      <vt:lpstr>B12 &amp; neuro symptoms</vt:lpstr>
      <vt:lpstr>Coeliac disease &amp; B12 deficiency</vt:lpstr>
      <vt:lpstr>Switching from IM to oral OR discontinuing B12 treatment</vt:lpstr>
      <vt:lpstr>Slide 11</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Lothian B12 guidance</dc:title>
  <dc:creator>Sara Laud</dc:creator>
  <cp:lastModifiedBy>Sara Jenks</cp:lastModifiedBy>
  <cp:revision>10</cp:revision>
  <dcterms:created xsi:type="dcterms:W3CDTF">2021-09-20T23:04:37Z</dcterms:created>
  <dcterms:modified xsi:type="dcterms:W3CDTF">2021-09-29T14:13:30Z</dcterms:modified>
</cp:coreProperties>
</file>