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57" r:id="rId4"/>
    <p:sldId id="259" r:id="rId5"/>
    <p:sldId id="264" r:id="rId6"/>
    <p:sldId id="266" r:id="rId7"/>
    <p:sldId id="267" r:id="rId8"/>
    <p:sldId id="265" r:id="rId9"/>
    <p:sldId id="268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9C6"/>
    <a:srgbClr val="F0B4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88554"/>
  </p:normalViewPr>
  <p:slideViewPr>
    <p:cSldViewPr snapToGrid="0" snapToObjects="1">
      <p:cViewPr varScale="1">
        <p:scale>
          <a:sx n="72" d="100"/>
          <a:sy n="72" d="100"/>
        </p:scale>
        <p:origin x="-4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365E9EF-BC68-F043-A417-21D26A6CEC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BDDDA0F-E025-3C43-8F46-5D13AC0EC0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D676A-5584-DC49-82A4-54C8191259E4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F735705-9FFF-0044-9703-3816AF5A13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A6D9F5-B705-DC43-BDBC-F0D7AE6615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58B9-DDFE-B94A-82FE-E781E8B952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6298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129FB-97F5-3741-AF32-E363EE891CB5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7CA3E-B900-B341-8AAE-6F64B9A1C0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654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Explain main point is to let them know about new guidelines for investigation and management of vitamin B12 deficiency in ADULTS.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7CA3E-B900-B341-8AAE-6F64B9A1C0D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3051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Before I start telling you about the new </a:t>
            </a:r>
            <a:r>
              <a:rPr lang="en-GB" dirty="0" err="1"/>
              <a:t>guidline</a:t>
            </a:r>
            <a:r>
              <a:rPr lang="en-GB" dirty="0"/>
              <a:t> I just wanted to remind you about the uncertainties that surround B12 testing an management and for that reason that managing it in clinical practice is actually quite complicated!</a:t>
            </a:r>
          </a:p>
          <a:p>
            <a:r>
              <a:rPr lang="en-GB" dirty="0"/>
              <a:t>Currently there is no gold standard assay which we can use to say someone is B12 deficiency. </a:t>
            </a:r>
          </a:p>
          <a:p>
            <a:r>
              <a:rPr lang="en-GB" dirty="0"/>
              <a:t>We are currently measuring serum cobalamin, which is a mixture of active and inactive B12 essentially. There are other assays but there not in routine clinical practice and al have their down sides. </a:t>
            </a:r>
          </a:p>
          <a:p>
            <a:r>
              <a:rPr lang="en-GB" dirty="0"/>
              <a:t>So within the serum cobalamin assays there are different methods/ techniques and we don’t have </a:t>
            </a:r>
            <a:r>
              <a:rPr lang="en-GB" dirty="0" err="1"/>
              <a:t>definiceit</a:t>
            </a:r>
            <a:r>
              <a:rPr lang="en-GB" dirty="0"/>
              <a:t> cut offs to say what is a clinical deficiency </a:t>
            </a:r>
            <a:r>
              <a:rPr lang="en-GB" dirty="0" err="1"/>
              <a:t>stae</a:t>
            </a:r>
            <a:r>
              <a:rPr lang="en-GB" dirty="0"/>
              <a:t> and what represents subclinical deficiency. </a:t>
            </a:r>
          </a:p>
          <a:p>
            <a:r>
              <a:rPr lang="en-GB" dirty="0"/>
              <a:t>And to add insult to injury there are no </a:t>
            </a:r>
            <a:r>
              <a:rPr lang="en-GB" dirty="0" err="1"/>
              <a:t>rbust</a:t>
            </a:r>
            <a:r>
              <a:rPr lang="en-GB" dirty="0"/>
              <a:t> randomised CTs for the investigation and management of B12 deficiency.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7CA3E-B900-B341-8AAE-6F64B9A1C0D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0095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7CA3E-B900-B341-8AAE-6F64B9A1C0D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58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7CA3E-B900-B341-8AAE-6F64B9A1C0D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6811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** discuss the specialist advice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7CA3E-B900-B341-8AAE-6F64B9A1C0D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6307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 is a page in the guidance listing medications and conditions that frequently causes B21 deficiency with some advice about each one. For example, it’s not recommended that you test in </a:t>
            </a:r>
            <a:r>
              <a:rPr lang="en-GB" dirty="0" err="1"/>
              <a:t>preganancy</a:t>
            </a:r>
            <a:r>
              <a:rPr lang="en-GB" dirty="0"/>
              <a:t> and on the OCT/ HRT unless patient is symptomatic. It’s known that in the 3</a:t>
            </a:r>
            <a:r>
              <a:rPr lang="en-GB" baseline="30000" dirty="0"/>
              <a:t>rd</a:t>
            </a:r>
            <a:r>
              <a:rPr lang="en-GB" dirty="0"/>
              <a:t> trimester of pregnancy that total B12 </a:t>
            </a:r>
            <a:r>
              <a:rPr lang="en-GB" dirty="0" err="1"/>
              <a:t>leels</a:t>
            </a:r>
            <a:r>
              <a:rPr lang="en-GB" dirty="0"/>
              <a:t> drop due to a reduction in the carrier protein, but that it doesn’t necessarily reflect active cobalamin levels. </a:t>
            </a:r>
          </a:p>
          <a:p>
            <a:r>
              <a:rPr lang="en-GB" dirty="0"/>
              <a:t>If symptomatic and levels are low, then can treat according to non-pregnant patient.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7CA3E-B900-B341-8AAE-6F64B9A1C0D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945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031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901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191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4120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257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5345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488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32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541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880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036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85F8D-D6A9-E647-904A-F7DE3268C68C}" type="datetimeFigureOut">
              <a:rPr lang="en-GB" smtClean="0"/>
              <a:pPr/>
              <a:t>23/01/2020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1964C-1044-7A49-9E7D-18FB69D66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783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9FE3D-0B25-6844-969F-2CF1AA37C5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Investigation &amp; Management of Vitamin B12 deficiency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FE7465-A12B-0C44-BCF4-EB09FC0B5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00600"/>
            <a:ext cx="6858000" cy="14224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Dr J Easterbrook, Haematology ST6 </a:t>
            </a:r>
          </a:p>
          <a:p>
            <a:r>
              <a:rPr lang="en-GB" dirty="0" err="1"/>
              <a:t>Jennifer.Easterbrook@nhs.net</a:t>
            </a:r>
            <a:endParaRPr lang="en-GB" dirty="0"/>
          </a:p>
          <a:p>
            <a:endParaRPr lang="en-GB" dirty="0"/>
          </a:p>
          <a:p>
            <a:r>
              <a:rPr lang="en-GB" dirty="0"/>
              <a:t>23</a:t>
            </a:r>
            <a:r>
              <a:rPr lang="en-GB" baseline="30000" dirty="0"/>
              <a:t>rd</a:t>
            </a:r>
            <a:r>
              <a:rPr lang="en-GB" dirty="0"/>
              <a:t> January 2020</a:t>
            </a:r>
          </a:p>
        </p:txBody>
      </p:sp>
    </p:spTree>
    <p:extLst>
      <p:ext uri="{BB962C8B-B14F-4D97-AF65-F5344CB8AC3E}">
        <p14:creationId xmlns:p14="http://schemas.microsoft.com/office/powerpoint/2010/main" xmlns="" val="952437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C6D8DA-7C5D-C045-A105-1280CC3F9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20774"/>
          </a:xfrm>
        </p:spPr>
        <p:txBody>
          <a:bodyPr>
            <a:normAutofit/>
          </a:bodyPr>
          <a:lstStyle/>
          <a:p>
            <a:r>
              <a:rPr lang="en-GB" sz="3600" b="1" dirty="0"/>
              <a:t>Medications/ Conditions that typically cause low B12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A9586-13B7-1140-BA57-4DEA858F5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5650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Antibiotics</a:t>
            </a:r>
          </a:p>
          <a:p>
            <a:r>
              <a:rPr lang="en-GB" dirty="0"/>
              <a:t>Anticonvulsants</a:t>
            </a:r>
          </a:p>
          <a:p>
            <a:r>
              <a:rPr lang="en-GB" dirty="0"/>
              <a:t>Colchicine</a:t>
            </a:r>
          </a:p>
          <a:p>
            <a:r>
              <a:rPr lang="en-GB" dirty="0"/>
              <a:t>GI surgery</a:t>
            </a:r>
          </a:p>
          <a:p>
            <a:r>
              <a:rPr lang="en-GB" dirty="0"/>
              <a:t>Metformin</a:t>
            </a:r>
          </a:p>
          <a:p>
            <a:r>
              <a:rPr lang="en-GB" dirty="0"/>
              <a:t>OCP/ HRT</a:t>
            </a:r>
          </a:p>
          <a:p>
            <a:r>
              <a:rPr lang="en-GB" dirty="0"/>
              <a:t>Pregnancy</a:t>
            </a:r>
          </a:p>
          <a:p>
            <a:r>
              <a:rPr lang="en-GB" dirty="0"/>
              <a:t>PPIs/H2 antagonists</a:t>
            </a:r>
          </a:p>
          <a:p>
            <a:r>
              <a:rPr lang="en-GB" dirty="0"/>
              <a:t>Vegan/Vegetarian diets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6023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13C667-57E3-7C40-8C19-63156A7CA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897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Uncertainties around B12….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9890CC-6F9D-FE4E-B648-7759496FC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7825"/>
            <a:ext cx="7886700" cy="3013075"/>
          </a:xfrm>
        </p:spPr>
        <p:txBody>
          <a:bodyPr/>
          <a:lstStyle/>
          <a:p>
            <a:r>
              <a:rPr lang="en-GB" dirty="0"/>
              <a:t>There is no ‘gold standard’ test to define B12 deficiency</a:t>
            </a:r>
          </a:p>
          <a:p>
            <a:r>
              <a:rPr lang="en-GB" dirty="0"/>
              <a:t>Currently measure serum cobalamin</a:t>
            </a:r>
          </a:p>
          <a:p>
            <a:r>
              <a:rPr lang="en-GB" dirty="0"/>
              <a:t>Definitive cut-off points for clinical &amp; subclinical deficiency states not possible</a:t>
            </a:r>
          </a:p>
          <a:p>
            <a:r>
              <a:rPr lang="en-GB" dirty="0"/>
              <a:t>Lack of randomised controlled trials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583FB00-368A-B44F-81A1-941817ED5447}"/>
              </a:ext>
            </a:extLst>
          </p:cNvPr>
          <p:cNvSpPr txBox="1"/>
          <p:nvPr/>
        </p:nvSpPr>
        <p:spPr>
          <a:xfrm>
            <a:off x="628650" y="5118100"/>
            <a:ext cx="8337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CLINICAL PRESENTATION is the most important!!</a:t>
            </a:r>
          </a:p>
        </p:txBody>
      </p:sp>
    </p:spTree>
    <p:extLst>
      <p:ext uri="{BB962C8B-B14F-4D97-AF65-F5344CB8AC3E}">
        <p14:creationId xmlns:p14="http://schemas.microsoft.com/office/powerpoint/2010/main" xmlns="" val="338700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73D673-6F66-494F-BA3B-430328B2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23827"/>
            <a:ext cx="8134350" cy="854074"/>
          </a:xfrm>
        </p:spPr>
        <p:txBody>
          <a:bodyPr/>
          <a:lstStyle/>
          <a:p>
            <a:r>
              <a:rPr lang="en-GB" b="1" dirty="0"/>
              <a:t>Why a new NHS Lothian guideline?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BAB614-358C-B64C-8537-1BCD76D1A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5589"/>
            <a:ext cx="7886700" cy="328771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Pragmatic approach to B12 testing &amp; management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More comprehensive guidelines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Increase use of oral vitamin B12</a:t>
            </a:r>
          </a:p>
          <a:p>
            <a:pPr lvl="2"/>
            <a:r>
              <a:rPr lang="en-GB" dirty="0"/>
              <a:t>Reduce burden on patients and practice nurses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Reduce referrals/ calls to haematology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4711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41C4E836-22F4-794F-B79D-71D126A57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8300"/>
            <a:ext cx="9144000" cy="612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982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2969811-63A6-1C49-A130-5746DCC32E64}"/>
              </a:ext>
            </a:extLst>
          </p:cNvPr>
          <p:cNvSpPr txBox="1"/>
          <p:nvPr/>
        </p:nvSpPr>
        <p:spPr>
          <a:xfrm>
            <a:off x="596900" y="520700"/>
            <a:ext cx="8051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Macrocytosis +/- </a:t>
            </a:r>
            <a:r>
              <a:rPr lang="en-US" b="1" dirty="0" err="1"/>
              <a:t>Anaemia</a:t>
            </a:r>
            <a:r>
              <a:rPr lang="en-US" b="1" dirty="0"/>
              <a:t> </a:t>
            </a:r>
          </a:p>
          <a:p>
            <a:pPr algn="ctr"/>
            <a:r>
              <a:rPr lang="en-US" b="1" dirty="0"/>
              <a:t>or </a:t>
            </a:r>
            <a:r>
              <a:rPr lang="en-US" b="1" u="sng" dirty="0"/>
              <a:t>Strong</a:t>
            </a:r>
            <a:r>
              <a:rPr lang="en-US" b="1" dirty="0"/>
              <a:t> Clinical suspicion e.g.  neurological symptoms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TIREDNESS alone is</a:t>
            </a:r>
            <a:r>
              <a:rPr lang="en-US" b="1" dirty="0"/>
              <a:t> </a:t>
            </a:r>
            <a:r>
              <a:rPr lang="en-US" b="1" u="sng" dirty="0"/>
              <a:t>NOT</a:t>
            </a:r>
            <a:r>
              <a:rPr lang="en-US" b="1" dirty="0"/>
              <a:t> </a:t>
            </a:r>
            <a:r>
              <a:rPr lang="en-US" dirty="0"/>
              <a:t>an indication for testing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95D90B0-A010-CC41-8C04-2215A9F34E48}"/>
              </a:ext>
            </a:extLst>
          </p:cNvPr>
          <p:cNvSpPr txBox="1"/>
          <p:nvPr/>
        </p:nvSpPr>
        <p:spPr>
          <a:xfrm>
            <a:off x="914400" y="3475166"/>
            <a:ext cx="1892300" cy="646331"/>
          </a:xfrm>
          <a:prstGeom prst="rect">
            <a:avLst/>
          </a:prstGeom>
          <a:solidFill>
            <a:srgbClr val="F0C9C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LOW</a:t>
            </a:r>
          </a:p>
          <a:p>
            <a:r>
              <a:rPr lang="en-US" b="1" dirty="0"/>
              <a:t>&lt;145 ng/L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3ABFDB6-1A6E-5349-B8A1-526B5EE9C66F}"/>
              </a:ext>
            </a:extLst>
          </p:cNvPr>
          <p:cNvSpPr txBox="1"/>
          <p:nvPr/>
        </p:nvSpPr>
        <p:spPr>
          <a:xfrm>
            <a:off x="3663950" y="3441700"/>
            <a:ext cx="18923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BORDERLINE</a:t>
            </a:r>
          </a:p>
          <a:p>
            <a:r>
              <a:rPr lang="en-US" b="1" dirty="0"/>
              <a:t>≥145  - 180 ng/L 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FCA1882-3967-2247-9E3D-958E197980FD}"/>
              </a:ext>
            </a:extLst>
          </p:cNvPr>
          <p:cNvSpPr txBox="1"/>
          <p:nvPr/>
        </p:nvSpPr>
        <p:spPr>
          <a:xfrm>
            <a:off x="6616700" y="3429000"/>
            <a:ext cx="18923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ym typeface="Symbol" pitchFamily="2" charset="2"/>
              </a:rPr>
              <a:t>NORMAL</a:t>
            </a:r>
          </a:p>
          <a:p>
            <a:r>
              <a:rPr lang="en-US" b="1" dirty="0">
                <a:sym typeface="Symbol" pitchFamily="2" charset="2"/>
              </a:rPr>
              <a:t></a:t>
            </a:r>
            <a:r>
              <a:rPr lang="en-US" b="1" dirty="0"/>
              <a:t>180 ng/L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6EEBD92-D482-DC49-99E9-E06108028909}"/>
              </a:ext>
            </a:extLst>
          </p:cNvPr>
          <p:cNvSpPr txBox="1"/>
          <p:nvPr/>
        </p:nvSpPr>
        <p:spPr>
          <a:xfrm>
            <a:off x="3879850" y="222876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CHECK B12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B726E7F-999A-E242-916D-E5455E92F4E5}"/>
              </a:ext>
            </a:extLst>
          </p:cNvPr>
          <p:cNvCxnSpPr/>
          <p:nvPr/>
        </p:nvCxnSpPr>
        <p:spPr>
          <a:xfrm>
            <a:off x="4381500" y="1790231"/>
            <a:ext cx="0" cy="4385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DB9B3A30-C04F-224B-828E-6555F4915144}"/>
              </a:ext>
            </a:extLst>
          </p:cNvPr>
          <p:cNvCxnSpPr>
            <a:cxnSpLocks/>
          </p:cNvCxnSpPr>
          <p:nvPr/>
        </p:nvCxnSpPr>
        <p:spPr>
          <a:xfrm>
            <a:off x="4419600" y="2598097"/>
            <a:ext cx="0" cy="7293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58D348D5-5174-F841-A364-3A408D9069E8}"/>
              </a:ext>
            </a:extLst>
          </p:cNvPr>
          <p:cNvCxnSpPr>
            <a:cxnSpLocks/>
          </p:cNvCxnSpPr>
          <p:nvPr/>
        </p:nvCxnSpPr>
        <p:spPr>
          <a:xfrm flipH="1">
            <a:off x="2959100" y="2598096"/>
            <a:ext cx="1397000" cy="7293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918E2F4A-0098-9C4B-82BD-4E934A29C418}"/>
              </a:ext>
            </a:extLst>
          </p:cNvPr>
          <p:cNvCxnSpPr>
            <a:cxnSpLocks/>
          </p:cNvCxnSpPr>
          <p:nvPr/>
        </p:nvCxnSpPr>
        <p:spPr>
          <a:xfrm>
            <a:off x="4610100" y="2598096"/>
            <a:ext cx="1676400" cy="7293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48719B60-9100-F544-BA39-3637C4368E3E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5702300" y="3752165"/>
            <a:ext cx="914400" cy="1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9FA89E1-0625-0C45-91AA-2A2D39776D7E}"/>
              </a:ext>
            </a:extLst>
          </p:cNvPr>
          <p:cNvSpPr txBox="1"/>
          <p:nvPr/>
        </p:nvSpPr>
        <p:spPr>
          <a:xfrm>
            <a:off x="5829300" y="3798331"/>
            <a:ext cx="128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</a:t>
            </a:r>
          </a:p>
          <a:p>
            <a:r>
              <a:rPr lang="en-GB" dirty="0"/>
              <a:t>symptoms</a:t>
            </a:r>
          </a:p>
        </p:txBody>
      </p:sp>
    </p:spTree>
    <p:extLst>
      <p:ext uri="{BB962C8B-B14F-4D97-AF65-F5344CB8AC3E}">
        <p14:creationId xmlns:p14="http://schemas.microsoft.com/office/powerpoint/2010/main" xmlns="" val="124911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95D90B0-A010-CC41-8C04-2215A9F34E48}"/>
              </a:ext>
            </a:extLst>
          </p:cNvPr>
          <p:cNvSpPr txBox="1"/>
          <p:nvPr/>
        </p:nvSpPr>
        <p:spPr>
          <a:xfrm>
            <a:off x="635000" y="718234"/>
            <a:ext cx="1892300" cy="646331"/>
          </a:xfrm>
          <a:prstGeom prst="rect">
            <a:avLst/>
          </a:prstGeom>
          <a:solidFill>
            <a:srgbClr val="F0C9C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LOW</a:t>
            </a:r>
          </a:p>
          <a:p>
            <a:r>
              <a:rPr lang="en-US" b="1" dirty="0"/>
              <a:t>&lt;145 ng/L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3ABFDB6-1A6E-5349-B8A1-526B5EE9C66F}"/>
              </a:ext>
            </a:extLst>
          </p:cNvPr>
          <p:cNvSpPr txBox="1"/>
          <p:nvPr/>
        </p:nvSpPr>
        <p:spPr>
          <a:xfrm>
            <a:off x="3384550" y="718234"/>
            <a:ext cx="1892300" cy="646331"/>
          </a:xfrm>
          <a:prstGeom prst="rect">
            <a:avLst/>
          </a:prstGeom>
          <a:noFill/>
          <a:ln w="19050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BORDERLINE</a:t>
            </a:r>
          </a:p>
          <a:p>
            <a:r>
              <a:rPr lang="en-US" b="1" dirty="0">
                <a:solidFill>
                  <a:schemeClr val="accent3"/>
                </a:solidFill>
              </a:rPr>
              <a:t>≥145  - 180 ng/L 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FCA1882-3967-2247-9E3D-958E197980FD}"/>
              </a:ext>
            </a:extLst>
          </p:cNvPr>
          <p:cNvSpPr txBox="1"/>
          <p:nvPr/>
        </p:nvSpPr>
        <p:spPr>
          <a:xfrm>
            <a:off x="6362700" y="742265"/>
            <a:ext cx="1892300" cy="646331"/>
          </a:xfrm>
          <a:prstGeom prst="rect">
            <a:avLst/>
          </a:prstGeom>
          <a:noFill/>
          <a:ln w="19050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sym typeface="Symbol" pitchFamily="2" charset="2"/>
              </a:rPr>
              <a:t>NORMAL</a:t>
            </a:r>
          </a:p>
          <a:p>
            <a:r>
              <a:rPr lang="en-US" b="1" dirty="0">
                <a:solidFill>
                  <a:schemeClr val="accent3"/>
                </a:solidFill>
                <a:sym typeface="Symbol" pitchFamily="2" charset="2"/>
              </a:rPr>
              <a:t></a:t>
            </a:r>
            <a:r>
              <a:rPr lang="en-US" b="1" dirty="0">
                <a:solidFill>
                  <a:schemeClr val="accent3"/>
                </a:solidFill>
              </a:rPr>
              <a:t>180 ng/L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133DFD9-8C88-A343-B562-0333C275F1EA}"/>
              </a:ext>
            </a:extLst>
          </p:cNvPr>
          <p:cNvSpPr txBox="1"/>
          <p:nvPr/>
        </p:nvSpPr>
        <p:spPr>
          <a:xfrm>
            <a:off x="571500" y="1337241"/>
            <a:ext cx="181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Lab will  check IFAB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135386C-331E-B342-9488-E1570900D9C8}"/>
              </a:ext>
            </a:extLst>
          </p:cNvPr>
          <p:cNvSpPr txBox="1"/>
          <p:nvPr/>
        </p:nvSpPr>
        <p:spPr>
          <a:xfrm>
            <a:off x="184150" y="3149600"/>
            <a:ext cx="4184650" cy="34163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Loading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 hydroxocobalamin 1mg x3/</a:t>
            </a:r>
            <a:r>
              <a:rPr lang="en-US" dirty="0" err="1"/>
              <a:t>wk</a:t>
            </a:r>
            <a:r>
              <a:rPr lang="en-US" dirty="0"/>
              <a:t> for 2 </a:t>
            </a:r>
            <a:r>
              <a:rPr lang="en-US" dirty="0" err="1"/>
              <a:t>wks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Maintenance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Dietary cause - Oral cyanocobalamin 50-150𝝁g/day Recheck in 6-12 months.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Non-dietary cause - IM hydroxocobalamin 1mg every 3 months for life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2937FE3-E1DF-5F41-A6D6-A7D13BD722B6}"/>
              </a:ext>
            </a:extLst>
          </p:cNvPr>
          <p:cNvSpPr txBox="1"/>
          <p:nvPr/>
        </p:nvSpPr>
        <p:spPr>
          <a:xfrm>
            <a:off x="4651375" y="3149600"/>
            <a:ext cx="4184650" cy="34163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Loading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 hydroxocobalamin 1mg every 2nd day until no symptomatic improvement.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Maintenance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 hydroxocobalamin 1mg every 2-3 months for life – if advised by specialist.</a:t>
            </a:r>
            <a:endParaRPr lang="en-GB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Seek specialist </a:t>
            </a:r>
            <a:r>
              <a:rPr lang="en-US" b="1" dirty="0"/>
              <a:t>advice, if necessary 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F0091C0-D20C-6749-8B1A-102951882004}"/>
              </a:ext>
            </a:extLst>
          </p:cNvPr>
          <p:cNvSpPr txBox="1"/>
          <p:nvPr/>
        </p:nvSpPr>
        <p:spPr>
          <a:xfrm>
            <a:off x="482600" y="2471097"/>
            <a:ext cx="3390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NO neurological symptoms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086E839-D63F-B546-92B9-619DD431D364}"/>
              </a:ext>
            </a:extLst>
          </p:cNvPr>
          <p:cNvSpPr txBox="1"/>
          <p:nvPr/>
        </p:nvSpPr>
        <p:spPr>
          <a:xfrm>
            <a:off x="4775200" y="2471097"/>
            <a:ext cx="3390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NEUROLOGICAL</a:t>
            </a:r>
            <a:r>
              <a:rPr lang="en-GB" dirty="0"/>
              <a:t> symptoms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B92DCEA0-BFDB-0B43-8CA9-00491FBFDBB3}"/>
              </a:ext>
            </a:extLst>
          </p:cNvPr>
          <p:cNvCxnSpPr/>
          <p:nvPr/>
        </p:nvCxnSpPr>
        <p:spPr>
          <a:xfrm>
            <a:off x="2705100" y="1364565"/>
            <a:ext cx="3327400" cy="9976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C2718187-23D0-3E4A-AE0F-96E4884A1437}"/>
              </a:ext>
            </a:extLst>
          </p:cNvPr>
          <p:cNvCxnSpPr>
            <a:cxnSpLocks/>
          </p:cNvCxnSpPr>
          <p:nvPr/>
        </p:nvCxnSpPr>
        <p:spPr>
          <a:xfrm>
            <a:off x="2660650" y="1419014"/>
            <a:ext cx="527050" cy="9431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738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3" grpId="0" animBg="1"/>
      <p:bldP spid="17" grpId="0" animBg="1"/>
      <p:bldP spid="4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95D90B0-A010-CC41-8C04-2215A9F34E48}"/>
              </a:ext>
            </a:extLst>
          </p:cNvPr>
          <p:cNvSpPr txBox="1"/>
          <p:nvPr/>
        </p:nvSpPr>
        <p:spPr>
          <a:xfrm>
            <a:off x="622300" y="490666"/>
            <a:ext cx="1892300" cy="64633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LOW</a:t>
            </a:r>
          </a:p>
          <a:p>
            <a:r>
              <a:rPr lang="en-US" b="1" dirty="0">
                <a:solidFill>
                  <a:schemeClr val="accent3"/>
                </a:solidFill>
              </a:rPr>
              <a:t>&lt;145 ng/L 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3ABFDB6-1A6E-5349-B8A1-526B5EE9C66F}"/>
              </a:ext>
            </a:extLst>
          </p:cNvPr>
          <p:cNvSpPr txBox="1"/>
          <p:nvPr/>
        </p:nvSpPr>
        <p:spPr>
          <a:xfrm>
            <a:off x="3371850" y="457200"/>
            <a:ext cx="18923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BORDERLINE</a:t>
            </a:r>
          </a:p>
          <a:p>
            <a:r>
              <a:rPr lang="en-US" b="1" dirty="0"/>
              <a:t>≥145  - 180 ng/L 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FCA1882-3967-2247-9E3D-958E197980FD}"/>
              </a:ext>
            </a:extLst>
          </p:cNvPr>
          <p:cNvSpPr txBox="1"/>
          <p:nvPr/>
        </p:nvSpPr>
        <p:spPr>
          <a:xfrm>
            <a:off x="6324600" y="444500"/>
            <a:ext cx="1892300" cy="64633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sym typeface="Symbol" pitchFamily="2" charset="2"/>
              </a:rPr>
              <a:t>NORMAL</a:t>
            </a:r>
          </a:p>
          <a:p>
            <a:r>
              <a:rPr lang="en-US" b="1" dirty="0">
                <a:solidFill>
                  <a:schemeClr val="accent3"/>
                </a:solidFill>
                <a:sym typeface="Symbol" pitchFamily="2" charset="2"/>
              </a:rPr>
              <a:t></a:t>
            </a:r>
            <a:r>
              <a:rPr lang="en-US" b="1" dirty="0">
                <a:solidFill>
                  <a:schemeClr val="accent3"/>
                </a:solidFill>
              </a:rPr>
              <a:t>180 ng/L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DBA4A9A-084B-D840-81C6-B19DED0C553D}"/>
              </a:ext>
            </a:extLst>
          </p:cNvPr>
          <p:cNvSpPr txBox="1"/>
          <p:nvPr/>
        </p:nvSpPr>
        <p:spPr>
          <a:xfrm>
            <a:off x="1695450" y="1530866"/>
            <a:ext cx="600075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Asymptomatic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Offer dietary advice &amp; recheck in 3 months.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Consider trial of cyanocobalamin 50-100</a:t>
            </a:r>
            <a:r>
              <a:rPr lang="en-GB" dirty="0"/>
              <a:t>𝝁g</a:t>
            </a:r>
            <a:r>
              <a:rPr lang="en-US" dirty="0"/>
              <a:t> daily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Symptomatic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 B12 loading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IF negative, consider specialist advice for long term management plan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095FDE7-B528-9C41-B514-556509EE7739}"/>
              </a:ext>
            </a:extLst>
          </p:cNvPr>
          <p:cNvSpPr txBox="1"/>
          <p:nvPr/>
        </p:nvSpPr>
        <p:spPr>
          <a:xfrm>
            <a:off x="622300" y="5435600"/>
            <a:ext cx="16891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B12 dropped to &lt;145 ng/L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60FB5F9-B4C1-5242-9B01-F8D60BD1310D}"/>
              </a:ext>
            </a:extLst>
          </p:cNvPr>
          <p:cNvSpPr txBox="1"/>
          <p:nvPr/>
        </p:nvSpPr>
        <p:spPr>
          <a:xfrm>
            <a:off x="5746750" y="5020101"/>
            <a:ext cx="3048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Asymptomatic and B12 </a:t>
            </a:r>
            <a:r>
              <a:rPr lang="en-US" dirty="0">
                <a:sym typeface="Symbol" pitchFamily="2" charset="2"/>
              </a:rPr>
              <a:t></a:t>
            </a:r>
            <a:r>
              <a:rPr lang="en-US" dirty="0"/>
              <a:t> 180ng/L</a:t>
            </a:r>
          </a:p>
          <a:p>
            <a:r>
              <a:rPr lang="en-US" dirty="0"/>
              <a:t>Continue with dietary control, (+/- oral cyanocobalamin). </a:t>
            </a:r>
            <a:endParaRPr lang="en-GB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8021E629-C572-6B4E-B932-F59146404193}"/>
              </a:ext>
            </a:extLst>
          </p:cNvPr>
          <p:cNvCxnSpPr>
            <a:cxnSpLocks/>
          </p:cNvCxnSpPr>
          <p:nvPr/>
        </p:nvCxnSpPr>
        <p:spPr>
          <a:xfrm flipH="1">
            <a:off x="2032000" y="4204696"/>
            <a:ext cx="1771650" cy="9134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A6C7D15-F2E7-7540-8B86-427CF436CD34}"/>
              </a:ext>
            </a:extLst>
          </p:cNvPr>
          <p:cNvCxnSpPr>
            <a:cxnSpLocks/>
          </p:cNvCxnSpPr>
          <p:nvPr/>
        </p:nvCxnSpPr>
        <p:spPr>
          <a:xfrm>
            <a:off x="5321300" y="4285912"/>
            <a:ext cx="2006600" cy="650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6541280-C225-1E4E-AD5F-C7016781B926}"/>
              </a:ext>
            </a:extLst>
          </p:cNvPr>
          <p:cNvCxnSpPr>
            <a:cxnSpLocks/>
          </p:cNvCxnSpPr>
          <p:nvPr/>
        </p:nvCxnSpPr>
        <p:spPr>
          <a:xfrm>
            <a:off x="4381500" y="4285912"/>
            <a:ext cx="0" cy="2211517"/>
          </a:xfrm>
          <a:prstGeom prst="straightConnector1">
            <a:avLst/>
          </a:prstGeom>
          <a:ln w="1905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04F9518E-4FE1-A04E-83ED-86A3CCD50B2D}"/>
              </a:ext>
            </a:extLst>
          </p:cNvPr>
          <p:cNvCxnSpPr>
            <a:cxnSpLocks/>
          </p:cNvCxnSpPr>
          <p:nvPr/>
        </p:nvCxnSpPr>
        <p:spPr>
          <a:xfrm>
            <a:off x="4260850" y="1163772"/>
            <a:ext cx="0" cy="333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4919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5E66D51-B2C1-5747-98EA-ADC9AD5AFC18}"/>
              </a:ext>
            </a:extLst>
          </p:cNvPr>
          <p:cNvSpPr txBox="1"/>
          <p:nvPr/>
        </p:nvSpPr>
        <p:spPr>
          <a:xfrm>
            <a:off x="2413000" y="787400"/>
            <a:ext cx="43434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145-180 ng/L </a:t>
            </a:r>
          </a:p>
          <a:p>
            <a:r>
              <a:rPr lang="en-US" b="1" dirty="0"/>
              <a:t>or </a:t>
            </a:r>
            <a:r>
              <a:rPr lang="en-US" dirty="0">
                <a:sym typeface="Symbol" pitchFamily="2" charset="2"/>
              </a:rPr>
              <a:t></a:t>
            </a:r>
            <a:r>
              <a:rPr lang="en-US" dirty="0"/>
              <a:t>180 ng/L with strong clinical suspicion</a:t>
            </a:r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0E0405F6-DFAC-8E45-89D6-4A59960BF2C1}"/>
              </a:ext>
            </a:extLst>
          </p:cNvPr>
          <p:cNvCxnSpPr>
            <a:cxnSpLocks/>
          </p:cNvCxnSpPr>
          <p:nvPr/>
        </p:nvCxnSpPr>
        <p:spPr>
          <a:xfrm>
            <a:off x="4572000" y="0"/>
            <a:ext cx="0" cy="647700"/>
          </a:xfrm>
          <a:prstGeom prst="straightConnector1">
            <a:avLst/>
          </a:prstGeom>
          <a:ln w="1905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B5E60DD-1200-924F-93FE-C02F723C84E9}"/>
              </a:ext>
            </a:extLst>
          </p:cNvPr>
          <p:cNvSpPr txBox="1"/>
          <p:nvPr/>
        </p:nvSpPr>
        <p:spPr>
          <a:xfrm>
            <a:off x="3860800" y="1955800"/>
            <a:ext cx="16637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Check IFAB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4CC28660-187F-7040-AB6C-4DA08D57AD76}"/>
              </a:ext>
            </a:extLst>
          </p:cNvPr>
          <p:cNvCxnSpPr>
            <a:cxnSpLocks/>
          </p:cNvCxnSpPr>
          <p:nvPr/>
        </p:nvCxnSpPr>
        <p:spPr>
          <a:xfrm flipH="1">
            <a:off x="3175000" y="2463800"/>
            <a:ext cx="1422400" cy="1003300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641BA3A-3E60-A14B-8F41-28155B2AB3DF}"/>
              </a:ext>
            </a:extLst>
          </p:cNvPr>
          <p:cNvSpPr txBox="1"/>
          <p:nvPr/>
        </p:nvSpPr>
        <p:spPr>
          <a:xfrm>
            <a:off x="2781300" y="2780784"/>
            <a:ext cx="1244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Positive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E306E1-99AD-B34D-8C5A-507FB4CDAEEA}"/>
              </a:ext>
            </a:extLst>
          </p:cNvPr>
          <p:cNvSpPr txBox="1"/>
          <p:nvPr/>
        </p:nvSpPr>
        <p:spPr>
          <a:xfrm>
            <a:off x="1003300" y="3626534"/>
            <a:ext cx="1892300" cy="369332"/>
          </a:xfrm>
          <a:prstGeom prst="rect">
            <a:avLst/>
          </a:prstGeom>
          <a:solidFill>
            <a:srgbClr val="F0C9C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TREAT AS LOW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1A4FDE4F-9FA5-C844-897E-F20773B8804C}"/>
              </a:ext>
            </a:extLst>
          </p:cNvPr>
          <p:cNvCxnSpPr>
            <a:cxnSpLocks/>
          </p:cNvCxnSpPr>
          <p:nvPr/>
        </p:nvCxnSpPr>
        <p:spPr>
          <a:xfrm flipH="1">
            <a:off x="431800" y="4127500"/>
            <a:ext cx="1422400" cy="1003300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937AC3F-D8CB-BF45-82B6-013D53EC4E77}"/>
              </a:ext>
            </a:extLst>
          </p:cNvPr>
          <p:cNvCxnSpPr>
            <a:cxnSpLocks/>
          </p:cNvCxnSpPr>
          <p:nvPr/>
        </p:nvCxnSpPr>
        <p:spPr>
          <a:xfrm>
            <a:off x="1949450" y="4127500"/>
            <a:ext cx="831850" cy="863600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57518F9-E08F-AF4E-852E-964D0669AF16}"/>
              </a:ext>
            </a:extLst>
          </p:cNvPr>
          <p:cNvSpPr txBox="1"/>
          <p:nvPr/>
        </p:nvSpPr>
        <p:spPr>
          <a:xfrm>
            <a:off x="254000" y="5251954"/>
            <a:ext cx="1600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NO neurological symptoms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195C1DD-1F21-664B-8FF2-007E47112596}"/>
              </a:ext>
            </a:extLst>
          </p:cNvPr>
          <p:cNvSpPr txBox="1"/>
          <p:nvPr/>
        </p:nvSpPr>
        <p:spPr>
          <a:xfrm>
            <a:off x="2555875" y="5153618"/>
            <a:ext cx="16954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NEUROLOGICAL</a:t>
            </a:r>
            <a:r>
              <a:rPr lang="en-GB" dirty="0"/>
              <a:t> symptoms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A05516D4-4066-D24A-AB7D-4A85EA6ED52B}"/>
              </a:ext>
            </a:extLst>
          </p:cNvPr>
          <p:cNvCxnSpPr>
            <a:cxnSpLocks/>
          </p:cNvCxnSpPr>
          <p:nvPr/>
        </p:nvCxnSpPr>
        <p:spPr>
          <a:xfrm>
            <a:off x="4572000" y="1433731"/>
            <a:ext cx="0" cy="522069"/>
          </a:xfrm>
          <a:prstGeom prst="straightConnector1">
            <a:avLst/>
          </a:prstGeom>
          <a:ln w="1905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055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/>
      <p:bldP spid="12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5E66D51-B2C1-5747-98EA-ADC9AD5AFC18}"/>
              </a:ext>
            </a:extLst>
          </p:cNvPr>
          <p:cNvSpPr txBox="1"/>
          <p:nvPr/>
        </p:nvSpPr>
        <p:spPr>
          <a:xfrm>
            <a:off x="2413000" y="787400"/>
            <a:ext cx="43434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145-180 ng/L </a:t>
            </a:r>
          </a:p>
          <a:p>
            <a:r>
              <a:rPr lang="en-US" b="1" dirty="0"/>
              <a:t>or </a:t>
            </a:r>
            <a:r>
              <a:rPr lang="en-US" dirty="0">
                <a:sym typeface="Symbol" pitchFamily="2" charset="2"/>
              </a:rPr>
              <a:t></a:t>
            </a:r>
            <a:r>
              <a:rPr lang="en-US" dirty="0"/>
              <a:t>180 ng/L with strong clinical suspicion</a:t>
            </a:r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0E0405F6-DFAC-8E45-89D6-4A59960BF2C1}"/>
              </a:ext>
            </a:extLst>
          </p:cNvPr>
          <p:cNvCxnSpPr>
            <a:cxnSpLocks/>
          </p:cNvCxnSpPr>
          <p:nvPr/>
        </p:nvCxnSpPr>
        <p:spPr>
          <a:xfrm>
            <a:off x="4572000" y="0"/>
            <a:ext cx="0" cy="647700"/>
          </a:xfrm>
          <a:prstGeom prst="straightConnector1">
            <a:avLst/>
          </a:prstGeom>
          <a:ln w="1905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B5E60DD-1200-924F-93FE-C02F723C84E9}"/>
              </a:ext>
            </a:extLst>
          </p:cNvPr>
          <p:cNvSpPr txBox="1"/>
          <p:nvPr/>
        </p:nvSpPr>
        <p:spPr>
          <a:xfrm>
            <a:off x="3860800" y="1955800"/>
            <a:ext cx="16637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Check IFAB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4CC28660-187F-7040-AB6C-4DA08D57AD76}"/>
              </a:ext>
            </a:extLst>
          </p:cNvPr>
          <p:cNvCxnSpPr>
            <a:cxnSpLocks/>
          </p:cNvCxnSpPr>
          <p:nvPr/>
        </p:nvCxnSpPr>
        <p:spPr>
          <a:xfrm flipH="1">
            <a:off x="3175000" y="2463800"/>
            <a:ext cx="1422400" cy="1003300"/>
          </a:xfrm>
          <a:prstGeom prst="straightConnector1">
            <a:avLst/>
          </a:prstGeom>
          <a:ln w="19050">
            <a:solidFill>
              <a:schemeClr val="bg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641BA3A-3E60-A14B-8F41-28155B2AB3DF}"/>
              </a:ext>
            </a:extLst>
          </p:cNvPr>
          <p:cNvSpPr txBox="1"/>
          <p:nvPr/>
        </p:nvSpPr>
        <p:spPr>
          <a:xfrm>
            <a:off x="2781300" y="2780784"/>
            <a:ext cx="1244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/>
                </a:solidFill>
              </a:rPr>
              <a:t>Positive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E306E1-99AD-B34D-8C5A-507FB4CDAEEA}"/>
              </a:ext>
            </a:extLst>
          </p:cNvPr>
          <p:cNvSpPr txBox="1"/>
          <p:nvPr/>
        </p:nvSpPr>
        <p:spPr>
          <a:xfrm>
            <a:off x="1003300" y="3626534"/>
            <a:ext cx="1892300" cy="369332"/>
          </a:xfrm>
          <a:prstGeom prst="rect">
            <a:avLst/>
          </a:prstGeom>
          <a:solidFill>
            <a:srgbClr val="F0C9C6"/>
          </a:solidFill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TREAT AS LOW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1A4FDE4F-9FA5-C844-897E-F20773B8804C}"/>
              </a:ext>
            </a:extLst>
          </p:cNvPr>
          <p:cNvCxnSpPr>
            <a:cxnSpLocks/>
          </p:cNvCxnSpPr>
          <p:nvPr/>
        </p:nvCxnSpPr>
        <p:spPr>
          <a:xfrm flipH="1">
            <a:off x="431800" y="4127500"/>
            <a:ext cx="1422400" cy="1003300"/>
          </a:xfrm>
          <a:prstGeom prst="straightConnector1">
            <a:avLst/>
          </a:prstGeom>
          <a:ln w="19050">
            <a:solidFill>
              <a:schemeClr val="bg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937AC3F-D8CB-BF45-82B6-013D53EC4E77}"/>
              </a:ext>
            </a:extLst>
          </p:cNvPr>
          <p:cNvCxnSpPr>
            <a:cxnSpLocks/>
          </p:cNvCxnSpPr>
          <p:nvPr/>
        </p:nvCxnSpPr>
        <p:spPr>
          <a:xfrm>
            <a:off x="1949450" y="4127500"/>
            <a:ext cx="831850" cy="863600"/>
          </a:xfrm>
          <a:prstGeom prst="straightConnector1">
            <a:avLst/>
          </a:prstGeom>
          <a:ln w="19050">
            <a:solidFill>
              <a:schemeClr val="bg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57518F9-E08F-AF4E-852E-964D0669AF16}"/>
              </a:ext>
            </a:extLst>
          </p:cNvPr>
          <p:cNvSpPr txBox="1"/>
          <p:nvPr/>
        </p:nvSpPr>
        <p:spPr>
          <a:xfrm>
            <a:off x="152400" y="5265339"/>
            <a:ext cx="1511300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/>
                </a:solidFill>
              </a:rPr>
              <a:t>NO neurological symptoms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195C1DD-1F21-664B-8FF2-007E47112596}"/>
              </a:ext>
            </a:extLst>
          </p:cNvPr>
          <p:cNvSpPr txBox="1"/>
          <p:nvPr/>
        </p:nvSpPr>
        <p:spPr>
          <a:xfrm>
            <a:off x="1854200" y="5205787"/>
            <a:ext cx="169545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/>
                </a:solidFill>
              </a:rPr>
              <a:t>NEUROLOGICAL symptoms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7E8A1797-23A1-BB44-9B32-9B2880F25DBE}"/>
              </a:ext>
            </a:extLst>
          </p:cNvPr>
          <p:cNvCxnSpPr>
            <a:cxnSpLocks/>
          </p:cNvCxnSpPr>
          <p:nvPr/>
        </p:nvCxnSpPr>
        <p:spPr>
          <a:xfrm>
            <a:off x="4991100" y="2430500"/>
            <a:ext cx="533400" cy="103195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8BB99D6-3FF9-2740-A92E-83B1861C0AAA}"/>
              </a:ext>
            </a:extLst>
          </p:cNvPr>
          <p:cNvSpPr txBox="1"/>
          <p:nvPr/>
        </p:nvSpPr>
        <p:spPr>
          <a:xfrm>
            <a:off x="5295900" y="2826771"/>
            <a:ext cx="1244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Negative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ADC4D6E-B62A-EE41-A2BD-0759D0F9A58D}"/>
              </a:ext>
            </a:extLst>
          </p:cNvPr>
          <p:cNvSpPr txBox="1"/>
          <p:nvPr/>
        </p:nvSpPr>
        <p:spPr>
          <a:xfrm>
            <a:off x="4224338" y="3519088"/>
            <a:ext cx="15113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NO neurological symptoms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734F5D5-0193-EC4F-A357-81150227B5DB}"/>
              </a:ext>
            </a:extLst>
          </p:cNvPr>
          <p:cNvSpPr txBox="1"/>
          <p:nvPr/>
        </p:nvSpPr>
        <p:spPr>
          <a:xfrm>
            <a:off x="6873875" y="3451820"/>
            <a:ext cx="16954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NEUROLOGICAL</a:t>
            </a:r>
            <a:r>
              <a:rPr lang="en-GB" dirty="0">
                <a:solidFill>
                  <a:schemeClr val="bg2"/>
                </a:solidFill>
              </a:rPr>
              <a:t> </a:t>
            </a:r>
            <a:r>
              <a:rPr lang="en-GB" dirty="0"/>
              <a:t>symptoms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0654C5-8D62-A94B-BD4D-EA5F3DBC97F4}"/>
              </a:ext>
            </a:extLst>
          </p:cNvPr>
          <p:cNvSpPr txBox="1"/>
          <p:nvPr/>
        </p:nvSpPr>
        <p:spPr>
          <a:xfrm>
            <a:off x="7127876" y="4651789"/>
            <a:ext cx="19558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Load with IM B12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Seek advice for long term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C290120-D04B-8444-BC07-581E0EFFDF03}"/>
              </a:ext>
            </a:extLst>
          </p:cNvPr>
          <p:cNvSpPr txBox="1"/>
          <p:nvPr/>
        </p:nvSpPr>
        <p:spPr>
          <a:xfrm>
            <a:off x="2997200" y="4651789"/>
            <a:ext cx="4064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Continue with dietary control &amp; oral cyanocobalamin - increased dose if appropriate.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B12 monitoring in 6 months.  Retest if symptomatic or 6 months after dose change.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E6A81162-BF39-114F-AB14-12D07A2D0C7B}"/>
              </a:ext>
            </a:extLst>
          </p:cNvPr>
          <p:cNvCxnSpPr>
            <a:cxnSpLocks/>
          </p:cNvCxnSpPr>
          <p:nvPr/>
        </p:nvCxnSpPr>
        <p:spPr>
          <a:xfrm>
            <a:off x="5055394" y="2430500"/>
            <a:ext cx="2234406" cy="87921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2631DE28-75FA-8048-8347-3EFF065A9E1A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7814470" y="4110154"/>
            <a:ext cx="291306" cy="54163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9BF8513D-ECF0-1A4C-9646-662270F41300}"/>
              </a:ext>
            </a:extLst>
          </p:cNvPr>
          <p:cNvCxnSpPr>
            <a:cxnSpLocks/>
          </p:cNvCxnSpPr>
          <p:nvPr/>
        </p:nvCxnSpPr>
        <p:spPr>
          <a:xfrm>
            <a:off x="5826919" y="4344766"/>
            <a:ext cx="106362" cy="21453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6214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93391C0A2794A88CB2421906A0542" ma:contentTypeVersion="2" ma:contentTypeDescription="Create a new document." ma:contentTypeScope="" ma:versionID="bc0ad405fb26052501fed616da015f1e">
  <xsd:schema xmlns:xsd="http://www.w3.org/2001/XMLSchema" xmlns:xs="http://www.w3.org/2001/XMLSchema" xmlns:p="http://schemas.microsoft.com/office/2006/metadata/properties" xmlns:ns1="http://schemas.microsoft.com/sharepoint/v3" xmlns:ns2="a495ef1b-0c32-4417-a144-e9bfdb11b89f" targetNamespace="http://schemas.microsoft.com/office/2006/metadata/properties" ma:root="true" ma:fieldsID="6d5ffd7df3aea41f031c83ad6b8a5aa3" ns1:_="" ns2:_="">
    <xsd:import namespace="http://schemas.microsoft.com/sharepoint/v3"/>
    <xsd:import namespace="a495ef1b-0c32-4417-a144-e9bfdb11b89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ef1b-0c32-4417-a144-e9bfdb11b89f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Year" ma:format="DateOnly" ma:internalName="Year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Year xmlns="a495ef1b-0c32-4417-a144-e9bfdb11b89f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BB7234-23FC-4DD5-B9EC-603E5B8D07B0}"/>
</file>

<file path=customXml/itemProps2.xml><?xml version="1.0" encoding="utf-8"?>
<ds:datastoreItem xmlns:ds="http://schemas.openxmlformats.org/officeDocument/2006/customXml" ds:itemID="{DC26BC7C-75D9-4E98-914A-15AB82E3F2C9}"/>
</file>

<file path=customXml/itemProps3.xml><?xml version="1.0" encoding="utf-8"?>
<ds:datastoreItem xmlns:ds="http://schemas.openxmlformats.org/officeDocument/2006/customXml" ds:itemID="{AE68B950-FAC3-4EF0-837D-7C339CF8FD1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</TotalTime>
  <Words>648</Words>
  <Application>Microsoft Office PowerPoint</Application>
  <PresentationFormat>On-screen Show (4:3)</PresentationFormat>
  <Paragraphs>120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Investigation &amp; Management of Vitamin B12 deficiency</vt:lpstr>
      <vt:lpstr>Uncertainties around B12….</vt:lpstr>
      <vt:lpstr>Why a new NHS Lothian guideline?</vt:lpstr>
      <vt:lpstr>Slide 4</vt:lpstr>
      <vt:lpstr>Slide 5</vt:lpstr>
      <vt:lpstr>Slide 6</vt:lpstr>
      <vt:lpstr>Slide 7</vt:lpstr>
      <vt:lpstr>Slide 8</vt:lpstr>
      <vt:lpstr>Slide 9</vt:lpstr>
      <vt:lpstr>Medications/ Conditions that typically cause low B12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Investigation &amp; Management of Vitamin B12 deficiency</dc:title>
  <dc:creator>EASTERBROOK Jennifer</dc:creator>
  <cp:lastModifiedBy>Sara Jenks</cp:lastModifiedBy>
  <cp:revision>30</cp:revision>
  <cp:lastPrinted>2020-01-20T14:24:37Z</cp:lastPrinted>
  <dcterms:created xsi:type="dcterms:W3CDTF">2020-01-11T16:19:21Z</dcterms:created>
  <dcterms:modified xsi:type="dcterms:W3CDTF">2020-01-23T13:17:21Z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0x01010049193391C0A2794A88CB2421906A0542</vt:lpwstr>
  </property>
</Properties>
</file>