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57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7B890A-0ED2-4206-AE56-B19F54190CB8}" type="datetimeFigureOut">
              <a:rPr lang="en-GB" smtClean="0"/>
              <a:pPr/>
              <a:t>22/01/2020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45091-E421-4D65-B240-EC0857AD398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For Scotland – </a:t>
            </a:r>
            <a:r>
              <a:rPr lang="en-GB" dirty="0" err="1" smtClean="0"/>
              <a:t>guestimate</a:t>
            </a:r>
            <a:r>
              <a:rPr lang="en-GB" dirty="0" smtClean="0"/>
              <a:t> at ~ 250 new cases per annum</a:t>
            </a:r>
          </a:p>
          <a:p>
            <a:r>
              <a:rPr lang="en-GB" dirty="0" smtClean="0"/>
              <a:t>6500 existing patients with PA?</a:t>
            </a:r>
          </a:p>
          <a:p>
            <a:endParaRPr lang="en-GB" dirty="0" smtClean="0"/>
          </a:p>
          <a:p>
            <a:r>
              <a:rPr lang="en-GB" dirty="0" smtClean="0"/>
              <a:t>Some good Scottish population</a:t>
            </a:r>
            <a:r>
              <a:rPr lang="en-GB" baseline="0" dirty="0" smtClean="0"/>
              <a:t> data would be very interesting here and help inform clinical practice.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45091-E421-4D65-B240-EC0857AD3981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use The </a:t>
            </a:r>
            <a:r>
              <a:rPr lang="en-GB" dirty="0" err="1" smtClean="0"/>
              <a:t>Quantalite</a:t>
            </a:r>
            <a:r>
              <a:rPr lang="en-GB" dirty="0" smtClean="0"/>
              <a:t> IFAB assay</a:t>
            </a:r>
          </a:p>
          <a:p>
            <a:r>
              <a:rPr lang="en-GB" dirty="0" smtClean="0"/>
              <a:t>Purified recombinant human Intrinsic Factor bound to wells.  Std ELISA.</a:t>
            </a:r>
            <a:r>
              <a:rPr lang="en-GB" baseline="0" dirty="0" smtClean="0"/>
              <a:t> </a:t>
            </a:r>
            <a:r>
              <a:rPr lang="en-GB" dirty="0" err="1" smtClean="0"/>
              <a:t>Colormetric</a:t>
            </a:r>
            <a:r>
              <a:rPr lang="en-GB" baseline="0" dirty="0" smtClean="0"/>
              <a:t> change measured.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45091-E421-4D65-B240-EC0857AD3981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C96E-6D76-4D87-B4EF-387F560AF4F9}" type="datetimeFigureOut">
              <a:rPr lang="en-GB" smtClean="0"/>
              <a:pPr/>
              <a:t>22/01/2020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FBAB-FAD0-4AAB-B727-BF41FFB3C2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C96E-6D76-4D87-B4EF-387F560AF4F9}" type="datetimeFigureOut">
              <a:rPr lang="en-GB" smtClean="0"/>
              <a:pPr/>
              <a:t>22/01/2020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FBAB-FAD0-4AAB-B727-BF41FFB3C2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C96E-6D76-4D87-B4EF-387F560AF4F9}" type="datetimeFigureOut">
              <a:rPr lang="en-GB" smtClean="0"/>
              <a:pPr/>
              <a:t>22/01/2020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FBAB-FAD0-4AAB-B727-BF41FFB3C2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C96E-6D76-4D87-B4EF-387F560AF4F9}" type="datetimeFigureOut">
              <a:rPr lang="en-GB" smtClean="0"/>
              <a:pPr/>
              <a:t>22/01/2020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FBAB-FAD0-4AAB-B727-BF41FFB3C2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C96E-6D76-4D87-B4EF-387F560AF4F9}" type="datetimeFigureOut">
              <a:rPr lang="en-GB" smtClean="0"/>
              <a:pPr/>
              <a:t>22/01/2020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FBAB-FAD0-4AAB-B727-BF41FFB3C2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C96E-6D76-4D87-B4EF-387F560AF4F9}" type="datetimeFigureOut">
              <a:rPr lang="en-GB" smtClean="0"/>
              <a:pPr/>
              <a:t>22/01/2020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FBAB-FAD0-4AAB-B727-BF41FFB3C2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C96E-6D76-4D87-B4EF-387F560AF4F9}" type="datetimeFigureOut">
              <a:rPr lang="en-GB" smtClean="0"/>
              <a:pPr/>
              <a:t>22/01/2020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FBAB-FAD0-4AAB-B727-BF41FFB3C2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C96E-6D76-4D87-B4EF-387F560AF4F9}" type="datetimeFigureOut">
              <a:rPr lang="en-GB" smtClean="0"/>
              <a:pPr/>
              <a:t>22/01/2020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FBAB-FAD0-4AAB-B727-BF41FFB3C2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C96E-6D76-4D87-B4EF-387F560AF4F9}" type="datetimeFigureOut">
              <a:rPr lang="en-GB" smtClean="0"/>
              <a:pPr/>
              <a:t>22/01/2020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FBAB-FAD0-4AAB-B727-BF41FFB3C2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C96E-6D76-4D87-B4EF-387F560AF4F9}" type="datetimeFigureOut">
              <a:rPr lang="en-GB" smtClean="0"/>
              <a:pPr/>
              <a:t>22/01/2020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FBAB-FAD0-4AAB-B727-BF41FFB3C2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C96E-6D76-4D87-B4EF-387F560AF4F9}" type="datetimeFigureOut">
              <a:rPr lang="en-GB" smtClean="0"/>
              <a:pPr/>
              <a:t>22/01/2020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FBAB-FAD0-4AAB-B727-BF41FFB3C2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DC96E-6D76-4D87-B4EF-387F560AF4F9}" type="datetimeFigureOut">
              <a:rPr lang="en-GB" smtClean="0"/>
              <a:pPr/>
              <a:t>22/01/2020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9FBAB-FAD0-4AAB-B727-BF41FFB3C26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/url?sa=i&amp;rct=j&amp;q=&amp;esrc=s&amp;source=images&amp;cd=&amp;ved=2ahUKEwi5zdLn9MvmAhWwAGMBHXrDDHYQjRx6BAgBEAQ&amp;url=https://www.birmingham.ac.uk/facilities/clinical-immunology-services/autoimmunity/liver-associated-antibodies/Liver-antibodies.aspx&amp;psig=AOvVaw0c2wb5QcLhOYMkyNTKjuZg&amp;ust=157719537108166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quick guide to Immunology testing in Pernicious Anaemia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Charu </a:t>
            </a:r>
          </a:p>
          <a:p>
            <a:r>
              <a:rPr lang="en-GB" dirty="0" smtClean="0"/>
              <a:t>Consultant Immunologist </a:t>
            </a:r>
          </a:p>
          <a:p>
            <a:r>
              <a:rPr lang="en-GB" dirty="0" smtClean="0"/>
              <a:t>NHS Lothian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best ‘test’ to diagnose Pernicious Anaemia (PA) is probably largely related to your clinical judgement (!)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82453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GB" dirty="0" smtClean="0"/>
              <a:t>Excluding causes othe</a:t>
            </a:r>
            <a:r>
              <a:rPr lang="en-GB" dirty="0" smtClean="0"/>
              <a:t>r than PA:</a:t>
            </a:r>
            <a:endParaRPr lang="en-GB" dirty="0" smtClean="0"/>
          </a:p>
          <a:p>
            <a:r>
              <a:rPr lang="en-GB" dirty="0" smtClean="0"/>
              <a:t>Diet / medications / other risk factors for B12 </a:t>
            </a:r>
            <a:r>
              <a:rPr lang="en-GB" dirty="0" smtClean="0"/>
              <a:t>deficiency</a:t>
            </a:r>
          </a:p>
          <a:p>
            <a:r>
              <a:rPr lang="en-GB" dirty="0" smtClean="0"/>
              <a:t>Other causes of </a:t>
            </a:r>
            <a:r>
              <a:rPr lang="en-GB" dirty="0" err="1" smtClean="0"/>
              <a:t>malabsorption</a:t>
            </a:r>
            <a:r>
              <a:rPr lang="en-GB" dirty="0" smtClean="0"/>
              <a:t> – GI disease, Gastric surgery, medications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Factors to consider re PA:</a:t>
            </a:r>
            <a:endParaRPr lang="en-GB" dirty="0" smtClean="0"/>
          </a:p>
          <a:p>
            <a:r>
              <a:rPr lang="en-GB" dirty="0" smtClean="0"/>
              <a:t>Presence of other autoimmune disease, </a:t>
            </a:r>
            <a:r>
              <a:rPr lang="en-GB" dirty="0" err="1" smtClean="0"/>
              <a:t>e.g</a:t>
            </a:r>
            <a:r>
              <a:rPr lang="en-GB" dirty="0" smtClean="0"/>
              <a:t> Type 1 Diabetes Mellitus, Hashimoto’s </a:t>
            </a:r>
            <a:r>
              <a:rPr lang="en-GB" dirty="0" err="1" smtClean="0"/>
              <a:t>thyroiditis</a:t>
            </a:r>
            <a:r>
              <a:rPr lang="en-GB" dirty="0" smtClean="0"/>
              <a:t>/ autoimmune thyroid disease, </a:t>
            </a:r>
            <a:r>
              <a:rPr lang="en-GB" dirty="0" err="1" smtClean="0"/>
              <a:t>vitiligo</a:t>
            </a:r>
            <a:r>
              <a:rPr lang="en-GB" dirty="0" smtClean="0"/>
              <a:t>, </a:t>
            </a:r>
            <a:r>
              <a:rPr lang="en-GB" dirty="0" err="1" smtClean="0"/>
              <a:t>Hypoadrenalism</a:t>
            </a:r>
            <a:r>
              <a:rPr lang="en-GB" dirty="0" smtClean="0"/>
              <a:t> (Addison’s Disease). Family history of autoimmune disease?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Prevalence of PA: little current data; more common in Scandinavian, English, and Irish populations. In these populations ~ 9 new cases per 100,000 and prevalence is ~ 0.13 % of population (data from 1969).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The only more recent population survey reported that 1.9% of persons more than 60 years old has undiagnosed PA (1996).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UK </a:t>
            </a:r>
            <a:r>
              <a:rPr lang="en-GB" dirty="0"/>
              <a:t>incidence of pernicious anaemia </a:t>
            </a:r>
            <a:r>
              <a:rPr lang="en-GB" dirty="0" smtClean="0"/>
              <a:t>population estimated 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~ 1–5 / 100 </a:t>
            </a:r>
            <a:r>
              <a:rPr lang="en-GB" dirty="0"/>
              <a:t>000 per </a:t>
            </a:r>
            <a:r>
              <a:rPr lang="en-GB" dirty="0" smtClean="0"/>
              <a:t>annum    </a:t>
            </a:r>
            <a:r>
              <a:rPr lang="en-GB" sz="1500" dirty="0" smtClean="0"/>
              <a:t>[extrapolated from National Health and Nutrition Examination Survey (NHANES) reports in the United States] </a:t>
            </a:r>
          </a:p>
          <a:p>
            <a:pPr>
              <a:buNone/>
            </a:pPr>
            <a:endParaRPr lang="en-GB" sz="1500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Test to do – Intrinsic Factor Antibody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Intrinsic factor antibody test</a:t>
            </a:r>
          </a:p>
          <a:p>
            <a:pPr>
              <a:buFontTx/>
              <a:buChar char="-"/>
            </a:pPr>
            <a:r>
              <a:rPr lang="en-GB" dirty="0" smtClean="0"/>
              <a:t>Serum sample sent to Immunology (RIE): </a:t>
            </a:r>
            <a:r>
              <a:rPr lang="en-GB" dirty="0" err="1" smtClean="0"/>
              <a:t>reflexly</a:t>
            </a:r>
            <a:r>
              <a:rPr lang="en-GB" dirty="0" smtClean="0"/>
              <a:t> done on all patients found to have low B12 levels (&lt; 180 </a:t>
            </a:r>
            <a:r>
              <a:rPr lang="en-GB" dirty="0" err="1" smtClean="0"/>
              <a:t>ng</a:t>
            </a:r>
            <a:r>
              <a:rPr lang="en-GB" dirty="0" smtClean="0"/>
              <a:t>/L)</a:t>
            </a:r>
          </a:p>
          <a:p>
            <a:pPr>
              <a:buFontTx/>
              <a:buChar char="-"/>
            </a:pPr>
            <a:r>
              <a:rPr lang="en-GB" dirty="0" smtClean="0"/>
              <a:t>ELISA; largely automated assay</a:t>
            </a:r>
          </a:p>
          <a:p>
            <a:pPr>
              <a:buFontTx/>
              <a:buChar char="-"/>
            </a:pPr>
            <a:r>
              <a:rPr lang="en-GB" dirty="0" smtClean="0"/>
              <a:t>Turn Around Time : 14 days</a:t>
            </a:r>
          </a:p>
          <a:p>
            <a:pPr>
              <a:buFontTx/>
              <a:buChar char="-"/>
            </a:pPr>
            <a:r>
              <a:rPr lang="en-GB" dirty="0" smtClean="0"/>
              <a:t>If the test is positive: then this is consistent with a diagnosis of pernicious anaemia. False positives are rarely seen.</a:t>
            </a:r>
          </a:p>
          <a:p>
            <a:pPr>
              <a:buFontTx/>
              <a:buChar char="-"/>
            </a:pPr>
            <a:r>
              <a:rPr lang="en-GB" dirty="0" smtClean="0"/>
              <a:t>If IFAB is negative: </a:t>
            </a:r>
            <a:r>
              <a:rPr lang="en-GB" b="1" dirty="0" smtClean="0"/>
              <a:t>please note that 30-50% of patients with pernicious anaemia are intrinsic factor antibody </a:t>
            </a:r>
            <a:r>
              <a:rPr lang="en-GB" b="1" dirty="0" smtClean="0">
                <a:solidFill>
                  <a:srgbClr val="FF0000"/>
                </a:solidFill>
              </a:rPr>
              <a:t>NEGATIVE</a:t>
            </a:r>
            <a:r>
              <a:rPr lang="en-GB" b="1" dirty="0" smtClean="0"/>
              <a:t>, so autoimmune aetiology is not excluded.</a:t>
            </a:r>
          </a:p>
          <a:p>
            <a:pPr>
              <a:buFontTx/>
              <a:buChar char="-"/>
            </a:pPr>
            <a:r>
              <a:rPr lang="en-GB" dirty="0" smtClean="0"/>
              <a:t>Diagnosis of patients with IF antibody negative PA relies on clinical assessment (other risk factors)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Gastric Parietal Cell Antibody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8024" y="1600200"/>
            <a:ext cx="3898776" cy="3917031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Detected </a:t>
            </a:r>
            <a:r>
              <a:rPr lang="en-GB" dirty="0" smtClean="0"/>
              <a:t>by </a:t>
            </a:r>
            <a:r>
              <a:rPr lang="en-GB" dirty="0" smtClean="0"/>
              <a:t>Indirect </a:t>
            </a:r>
            <a:r>
              <a:rPr lang="en-GB" dirty="0" err="1" smtClean="0"/>
              <a:t>Immunofluorescence</a:t>
            </a:r>
            <a:r>
              <a:rPr lang="en-GB" dirty="0" smtClean="0"/>
              <a:t> technique: Rodent stomach / liver / kidney block slide.</a:t>
            </a:r>
          </a:p>
          <a:p>
            <a:endParaRPr lang="en-GB" dirty="0" smtClean="0"/>
          </a:p>
          <a:p>
            <a:r>
              <a:rPr lang="en-GB" dirty="0" smtClean="0"/>
              <a:t>Therefore testing for Smooth Muscle Antibody / LKM1 antibody / Anti-mitochondrial antibody done simultaneously</a:t>
            </a:r>
          </a:p>
        </p:txBody>
      </p:sp>
      <p:pic>
        <p:nvPicPr>
          <p:cNvPr id="3074" name="Picture 2" descr="Image result for Liver kidney stomach antibodie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412776"/>
            <a:ext cx="3672407" cy="46374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birmingham.ac.uk/Images/College-MDS-only/facilities/cis/cis-image-library/images/GP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052736"/>
            <a:ext cx="4652516" cy="489882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652120" y="1268760"/>
            <a:ext cx="23042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Antigen:</a:t>
            </a:r>
            <a:r>
              <a:rPr lang="en-GB" dirty="0" smtClean="0"/>
              <a:t> H</a:t>
            </a:r>
            <a:r>
              <a:rPr lang="en-GB" baseline="30000" dirty="0" smtClean="0"/>
              <a:t>+</a:t>
            </a:r>
            <a:r>
              <a:rPr lang="en-GB" dirty="0" smtClean="0"/>
              <a:t>K</a:t>
            </a:r>
            <a:r>
              <a:rPr lang="en-GB" baseline="30000" dirty="0" smtClean="0"/>
              <a:t>+</a:t>
            </a:r>
            <a:r>
              <a:rPr lang="en-GB" dirty="0" smtClean="0"/>
              <a:t>-</a:t>
            </a:r>
            <a:r>
              <a:rPr lang="en-GB" dirty="0" err="1" smtClean="0"/>
              <a:t>ATPase</a:t>
            </a:r>
            <a:r>
              <a:rPr lang="en-GB" dirty="0" smtClean="0"/>
              <a:t> located in the gastric parietal cells of rodent stomach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51520" y="6093296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smtClean="0"/>
              <a:t>https://www.birmingham.ac.uk/facilities/clinical-immunology-services/autoimmunity/other-antibody-patterns/index.aspx</a:t>
            </a:r>
            <a:endParaRPr lang="en-GB" sz="14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r>
              <a:rPr lang="en-GB" dirty="0" smtClean="0"/>
              <a:t>Gastric Parietal Cell Antibody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436096" y="3429000"/>
            <a:ext cx="35283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Although seen in 80% of patients with pernicious anaemia, also seen in other autoimmune conditions as well as 10% of normal population (</a:t>
            </a:r>
            <a:r>
              <a:rPr lang="en-GB" dirty="0" err="1" smtClean="0"/>
              <a:t>Devalia</a:t>
            </a:r>
            <a:r>
              <a:rPr lang="en-GB" dirty="0" smtClean="0"/>
              <a:t> et al., 2014)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Guidelines for the diagnosis and treatment of </a:t>
            </a:r>
            <a:r>
              <a:rPr lang="en-GB" dirty="0" err="1" smtClean="0"/>
              <a:t>cobalamin</a:t>
            </a:r>
            <a:r>
              <a:rPr lang="en-GB" dirty="0" smtClean="0"/>
              <a:t> and </a:t>
            </a:r>
            <a:r>
              <a:rPr lang="en-GB" dirty="0" err="1" smtClean="0"/>
              <a:t>folate</a:t>
            </a:r>
            <a:r>
              <a:rPr lang="en-GB" dirty="0" smtClean="0"/>
              <a:t> disorders </a:t>
            </a:r>
            <a:r>
              <a:rPr lang="en-GB" dirty="0" err="1" smtClean="0"/>
              <a:t>Devalia</a:t>
            </a:r>
            <a:r>
              <a:rPr lang="en-GB" dirty="0" smtClean="0"/>
              <a:t> et </a:t>
            </a:r>
            <a:r>
              <a:rPr lang="en-GB" dirty="0" err="1" smtClean="0"/>
              <a:t>al.,BJH</a:t>
            </a:r>
            <a:r>
              <a:rPr lang="en-GB" dirty="0" smtClean="0"/>
              <a:t> (2014)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 smtClean="0"/>
              <a:t>New Guidelines for the diagnosis and treatment of </a:t>
            </a:r>
            <a:r>
              <a:rPr lang="en-GB" b="1" dirty="0" err="1" smtClean="0"/>
              <a:t>cobalamin</a:t>
            </a:r>
            <a:r>
              <a:rPr lang="en-GB" b="1" dirty="0" smtClean="0"/>
              <a:t> and </a:t>
            </a:r>
            <a:r>
              <a:rPr lang="en-GB" b="1" dirty="0" err="1" smtClean="0"/>
              <a:t>folate</a:t>
            </a:r>
            <a:r>
              <a:rPr lang="en-GB" b="1" dirty="0" smtClean="0"/>
              <a:t> disorders</a:t>
            </a:r>
            <a:endParaRPr lang="en-GB" dirty="0" smtClean="0"/>
          </a:p>
          <a:p>
            <a:r>
              <a:rPr lang="en-GB" dirty="0" smtClean="0"/>
              <a:t>All patients with </a:t>
            </a:r>
            <a:r>
              <a:rPr lang="en-GB" dirty="0" smtClean="0">
                <a:solidFill>
                  <a:srgbClr val="FF0000"/>
                </a:solidFill>
              </a:rPr>
              <a:t>anaemia, neuropathy or </a:t>
            </a:r>
            <a:r>
              <a:rPr lang="en-GB" dirty="0" err="1" smtClean="0">
                <a:solidFill>
                  <a:srgbClr val="FF0000"/>
                </a:solidFill>
              </a:rPr>
              <a:t>glossitis</a:t>
            </a:r>
            <a:r>
              <a:rPr lang="en-GB" dirty="0" smtClean="0"/>
              <a:t>, and suspected of having pernicious anaemia, should be tested for anti-IFAB </a:t>
            </a:r>
            <a:r>
              <a:rPr lang="en-GB" dirty="0" smtClean="0"/>
              <a:t>(</a:t>
            </a:r>
            <a:r>
              <a:rPr lang="en-GB" dirty="0" smtClean="0"/>
              <a:t>Grade 1A).</a:t>
            </a:r>
          </a:p>
          <a:p>
            <a:r>
              <a:rPr lang="en-GB" dirty="0" smtClean="0"/>
              <a:t>Patients found to have a </a:t>
            </a:r>
            <a:r>
              <a:rPr lang="en-GB" dirty="0" smtClean="0">
                <a:solidFill>
                  <a:srgbClr val="FF0000"/>
                </a:solidFill>
              </a:rPr>
              <a:t>low serum </a:t>
            </a:r>
            <a:r>
              <a:rPr lang="en-GB" dirty="0" err="1" smtClean="0">
                <a:solidFill>
                  <a:srgbClr val="FF0000"/>
                </a:solidFill>
              </a:rPr>
              <a:t>cobalamin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level in the absence of anaemia and </a:t>
            </a:r>
            <a:r>
              <a:rPr lang="en-GB" u="sng" dirty="0" smtClean="0"/>
              <a:t>who do not have food </a:t>
            </a:r>
            <a:r>
              <a:rPr lang="en-GB" u="sng" dirty="0" err="1" smtClean="0"/>
              <a:t>malabsorption</a:t>
            </a:r>
            <a:r>
              <a:rPr lang="en-GB" u="sng" dirty="0" smtClean="0"/>
              <a:t> or other causes of deficiency</a:t>
            </a:r>
            <a:r>
              <a:rPr lang="en-GB" dirty="0" smtClean="0"/>
              <a:t>, should be tested for IFAB to clarify whether they have an early/latent presentation of pernicious anaemia (Grade 2A).</a:t>
            </a:r>
          </a:p>
          <a:p>
            <a:r>
              <a:rPr lang="en-GB" sz="3600" b="1" dirty="0" smtClean="0">
                <a:solidFill>
                  <a:schemeClr val="accent3">
                    <a:lumMod val="75000"/>
                  </a:schemeClr>
                </a:solidFill>
              </a:rPr>
              <a:t>Anti-GPC antibody testing for diagnosing pernicious anaemia is not recommended (Grade 1A).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Change to Order </a:t>
            </a:r>
            <a:r>
              <a:rPr lang="en-GB" dirty="0" err="1" smtClean="0"/>
              <a:t>Comms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64704"/>
            <a:ext cx="590172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3140968"/>
            <a:ext cx="6238773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Autoantibody Testing in B12 Deficiency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</a:rPr>
              <a:t>Questions that we really don’t know the answers </a:t>
            </a:r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</a:rPr>
              <a:t>to (no formal current published data):</a:t>
            </a:r>
            <a:endParaRPr lang="en-GB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GB" dirty="0" smtClean="0"/>
              <a:t>How common is B12 deficiency in Scotland?</a:t>
            </a:r>
          </a:p>
          <a:p>
            <a:pPr>
              <a:buFontTx/>
              <a:buChar char="-"/>
            </a:pPr>
            <a:r>
              <a:rPr lang="en-GB" dirty="0" smtClean="0"/>
              <a:t>What proportion of this is due to Pernicious Anaemia?</a:t>
            </a:r>
          </a:p>
          <a:p>
            <a:pPr>
              <a:buFontTx/>
              <a:buChar char="-"/>
            </a:pPr>
            <a:r>
              <a:rPr lang="en-GB" dirty="0" smtClean="0"/>
              <a:t>How many patients with B12 deficiency require long term </a:t>
            </a:r>
            <a:r>
              <a:rPr lang="en-GB" dirty="0" err="1" smtClean="0"/>
              <a:t>i.m</a:t>
            </a:r>
            <a:r>
              <a:rPr lang="en-GB" dirty="0" smtClean="0"/>
              <a:t> B12 replacement?</a:t>
            </a:r>
          </a:p>
          <a:p>
            <a:pPr>
              <a:buFontTx/>
              <a:buChar char="-"/>
            </a:pPr>
            <a:r>
              <a:rPr lang="en-GB" dirty="0" smtClean="0"/>
              <a:t>Does GPC antibody testing help inform clinical management? Should it be entirely removed from lab test repertoire?</a:t>
            </a:r>
          </a:p>
          <a:p>
            <a:pPr>
              <a:buFontTx/>
              <a:buChar char="-"/>
            </a:pPr>
            <a:r>
              <a:rPr lang="en-GB" dirty="0" smtClean="0"/>
              <a:t>If you are interested in studying this – please contact me!!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charuchopra@nhs.net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193391C0A2794A88CB2421906A0542" ma:contentTypeVersion="2" ma:contentTypeDescription="Create a new document." ma:contentTypeScope="" ma:versionID="bc0ad405fb26052501fed616da015f1e">
  <xsd:schema xmlns:xsd="http://www.w3.org/2001/XMLSchema" xmlns:xs="http://www.w3.org/2001/XMLSchema" xmlns:p="http://schemas.microsoft.com/office/2006/metadata/properties" xmlns:ns1="http://schemas.microsoft.com/sharepoint/v3" xmlns:ns2="a495ef1b-0c32-4417-a144-e9bfdb11b89f" targetNamespace="http://schemas.microsoft.com/office/2006/metadata/properties" ma:root="true" ma:fieldsID="6d5ffd7df3aea41f031c83ad6b8a5aa3" ns1:_="" ns2:_="">
    <xsd:import namespace="http://schemas.microsoft.com/sharepoint/v3"/>
    <xsd:import namespace="a495ef1b-0c32-4417-a144-e9bfdb11b89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95ef1b-0c32-4417-a144-e9bfdb11b89f" elementFormDefault="qualified">
    <xsd:import namespace="http://schemas.microsoft.com/office/2006/documentManagement/types"/>
    <xsd:import namespace="http://schemas.microsoft.com/office/infopath/2007/PartnerControls"/>
    <xsd:element name="Year" ma:index="10" nillable="true" ma:displayName="Year" ma:format="DateOnly" ma:internalName="Year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Year xmlns="a495ef1b-0c32-4417-a144-e9bfdb11b89f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7A7CEE4-10B4-46F5-A4F3-766E5C5DC872}"/>
</file>

<file path=customXml/itemProps2.xml><?xml version="1.0" encoding="utf-8"?>
<ds:datastoreItem xmlns:ds="http://schemas.openxmlformats.org/officeDocument/2006/customXml" ds:itemID="{6A5C895D-6649-414F-9360-3E64C1AA2C53}"/>
</file>

<file path=customXml/itemProps3.xml><?xml version="1.0" encoding="utf-8"?>
<ds:datastoreItem xmlns:ds="http://schemas.openxmlformats.org/officeDocument/2006/customXml" ds:itemID="{ADFA627E-2814-4333-B45B-AA8B2B701A8E}"/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663</Words>
  <Application>Microsoft Office PowerPoint</Application>
  <PresentationFormat>On-screen Show (4:3)</PresentationFormat>
  <Paragraphs>57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 quick guide to Immunology testing in Pernicious Anaemia</vt:lpstr>
      <vt:lpstr>The best ‘test’ to diagnose Pernicious Anaemia (PA) is probably largely related to your clinical judgement (!)</vt:lpstr>
      <vt:lpstr>The Test to do – Intrinsic Factor Antibody</vt:lpstr>
      <vt:lpstr>Gastric Parietal Cell Antibody</vt:lpstr>
      <vt:lpstr>Gastric Parietal Cell Antibody</vt:lpstr>
      <vt:lpstr>Guidelines for the diagnosis and treatment of cobalamin and folate disorders Devalia et al.,BJH (2014)</vt:lpstr>
      <vt:lpstr>Change to Order Comms</vt:lpstr>
      <vt:lpstr>Autoantibody Testing in B12 Deficiency</vt:lpstr>
      <vt:lpstr>Thank you</vt:lpstr>
    </vt:vector>
  </TitlesOfParts>
  <Company>NHS Lothian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whistle-stop guide to Immunology testing in Pernicious Anaemia</dc:title>
  <dc:creator>Charu Chopra</dc:creator>
  <cp:lastModifiedBy>Charu Chopra</cp:lastModifiedBy>
  <cp:revision>44</cp:revision>
  <dcterms:created xsi:type="dcterms:W3CDTF">2019-12-10T13:02:16Z</dcterms:created>
  <dcterms:modified xsi:type="dcterms:W3CDTF">2020-01-22T13:00:22Z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0x01010049193391C0A2794A88CB2421906A0542</vt:lpwstr>
  </property>
</Properties>
</file>