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259" r:id="rId5"/>
    <p:sldId id="274" r:id="rId6"/>
    <p:sldId id="277" r:id="rId7"/>
    <p:sldId id="266" r:id="rId8"/>
    <p:sldId id="263" r:id="rId9"/>
    <p:sldId id="264" r:id="rId10"/>
    <p:sldId id="267" r:id="rId11"/>
    <p:sldId id="269" r:id="rId12"/>
    <p:sldId id="268" r:id="rId13"/>
    <p:sldId id="282" r:id="rId14"/>
    <p:sldId id="272" r:id="rId15"/>
    <p:sldId id="278" r:id="rId16"/>
    <p:sldId id="279" r:id="rId17"/>
    <p:sldId id="280" r:id="rId18"/>
    <p:sldId id="275" r:id="rId19"/>
    <p:sldId id="281" r:id="rId20"/>
    <p:sldId id="276" r:id="rId21"/>
    <p:sldId id="28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0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344DA-490E-4745-B42C-5A52E54501FD}" type="datetimeFigureOut">
              <a:rPr lang="en-GB" smtClean="0"/>
              <a:pPr/>
              <a:t>25/01/2018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9E1C1-E566-407F-A9FD-B30C4D41FFA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747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xmlns="" id="{15FEB752-529A-49F2-86B2-615FC103FE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BC3259A-4B5E-461C-A86A-BF93DD7A269B}" type="slidenum">
              <a:rPr lang="en-GB" altLang="en-US">
                <a:latin typeface="Arial" panose="020B0604020202020204" pitchFamily="34" charset="0"/>
              </a:rPr>
              <a:pPr eaLnBrk="1" hangingPunct="1"/>
              <a:t>12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44035" name="Rectangle 6">
            <a:extLst>
              <a:ext uri="{FF2B5EF4-FFF2-40B4-BE49-F238E27FC236}">
                <a16:creationId xmlns:a16="http://schemas.microsoft.com/office/drawing/2014/main" xmlns="" id="{0CE5227C-0ECE-40CB-A065-7726BC31FB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FC272F6A-3DB7-4EEE-B06F-A17FEB535303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rPr>
              <a:pPr algn="r"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12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DejaVu Sans"/>
            </a:endParaRPr>
          </a:p>
        </p:txBody>
      </p:sp>
      <p:sp>
        <p:nvSpPr>
          <p:cNvPr id="44036" name="Rectangle 1">
            <a:extLst>
              <a:ext uri="{FF2B5EF4-FFF2-40B4-BE49-F238E27FC236}">
                <a16:creationId xmlns:a16="http://schemas.microsoft.com/office/drawing/2014/main" xmlns="" id="{5CDB05FB-166E-4125-B94F-B039E4B39F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ln/>
        </p:spPr>
      </p:sp>
      <p:sp>
        <p:nvSpPr>
          <p:cNvPr id="44037" name="Text Box 2">
            <a:extLst>
              <a:ext uri="{FF2B5EF4-FFF2-40B4-BE49-F238E27FC236}">
                <a16:creationId xmlns:a16="http://schemas.microsoft.com/office/drawing/2014/main" xmlns="" id="{6E94C895-89B6-42E0-91C1-D931B885F6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279" rIns="0" bIns="0"/>
          <a:lstStyle/>
          <a:p>
            <a:pPr algn="just" defTabSz="449263" eaLnBrk="1" hangingPunct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altLang="en-US"/>
              <a:t>Management of iron‐restricted erythropoiesis in patients with CKD on ESA. *Where IRE (iron‐restricted erythropoiesis) is defined by: Percentage of hypochromic red cells (%HRC) &gt; 6%. Reticulocyte haemoglobin content (CHr) &lt; 29 pg. Reticulocyte haemoglobin equivalent (Ret‐He) &lt; 30·6 pg Or indicative values from other red cell or reticulocyte parameter. CKD, chronic kidney disease; ESA, erythropoiesis stimulating agent; FID, functional iron deficiency; HD: haemodialysis.</a:t>
            </a:r>
          </a:p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altLang="en-US"/>
          </a:p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GB" altLang="en-US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3707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1/25/2018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nlinelibrary.wiley.com/doi/10.1111/bjh.12311/full" TargetMode="External"/><Relationship Id="rId5" Type="http://schemas.openxmlformats.org/officeDocument/2006/relationships/hyperlink" Target="http://onlinelibrary.wiley.com/doi/10.1111/bjh.2013.161.issue-5/issuetoc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lbournehaematology.com.au/pdfs/guidelines/melbourne-haematology-guidelines-iron-studies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42ED8E-37E4-44EC-8423-03E1F4532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718922" y="253377"/>
            <a:ext cx="9755187" cy="2766528"/>
          </a:xfrm>
        </p:spPr>
        <p:txBody>
          <a:bodyPr/>
          <a:lstStyle/>
          <a:p>
            <a:r>
              <a:rPr lang="en-GB" dirty="0"/>
              <a:t>Goldilocks and the haematologist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86BE69-2A95-424D-BA6F-39DEF8AEA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96470" y="2747770"/>
            <a:ext cx="10304649" cy="1922922"/>
          </a:xfrm>
        </p:spPr>
        <p:txBody>
          <a:bodyPr/>
          <a:lstStyle/>
          <a:p>
            <a:r>
              <a:rPr lang="en-GB" sz="3600" dirty="0"/>
              <a:t>Low Ferritin, high ferritin, ferritin just right</a:t>
            </a:r>
          </a:p>
          <a:p>
            <a:r>
              <a:rPr lang="en-GB" dirty="0"/>
              <a:t>By Nicole </a:t>
            </a:r>
            <a:r>
              <a:rPr lang="en-GB" dirty="0" err="1"/>
              <a:t>priddee</a:t>
            </a:r>
            <a:r>
              <a:rPr lang="en-GB" dirty="0"/>
              <a:t> (consultant haematologist, </a:t>
            </a:r>
            <a:r>
              <a:rPr lang="en-GB" dirty="0" err="1"/>
              <a:t>rie</a:t>
            </a:r>
            <a:r>
              <a:rPr lang="en-GB" dirty="0"/>
              <a:t>)</a:t>
            </a:r>
          </a:p>
          <a:p>
            <a:r>
              <a:rPr lang="en-GB" dirty="0" err="1"/>
              <a:t>Plig</a:t>
            </a:r>
            <a:r>
              <a:rPr lang="en-GB" dirty="0"/>
              <a:t> GP Update evening, pollock halls, 18/1/18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386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xmlns="" id="{99225480-8A16-471F-856A-8409C5940DF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z="3400"/>
              <a:t>Co-existing AoCD and IDA</a:t>
            </a:r>
          </a:p>
        </p:txBody>
      </p:sp>
      <p:sp>
        <p:nvSpPr>
          <p:cNvPr id="29699" name="Content Placeholder 3">
            <a:extLst>
              <a:ext uri="{FF2B5EF4-FFF2-40B4-BE49-F238E27FC236}">
                <a16:creationId xmlns:a16="http://schemas.microsoft.com/office/drawing/2014/main" xmlns="" id="{495DD573-C438-4BAD-872C-34F244B8DD9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7850" y="1951629"/>
            <a:ext cx="8675332" cy="3489479"/>
          </a:xfrm>
        </p:spPr>
        <p:txBody>
          <a:bodyPr anchor="ctr"/>
          <a:lstStyle/>
          <a:p>
            <a:pPr marL="273050" indent="-273050"/>
            <a:r>
              <a:rPr lang="en-GB" altLang="en-US" dirty="0"/>
              <a:t>Difficult to diagnose</a:t>
            </a:r>
          </a:p>
          <a:p>
            <a:pPr marL="273050" indent="-273050"/>
            <a:r>
              <a:rPr lang="en-GB" altLang="en-US" dirty="0"/>
              <a:t>Lower than expected ferritin (in context of inflammation) (100 </a:t>
            </a:r>
            <a:r>
              <a:rPr lang="en-GB" altLang="en-US" dirty="0">
                <a:sym typeface="Symbol" panose="05050102010706020507" pitchFamily="18" charset="2"/>
              </a:rPr>
              <a:t>g/L)</a:t>
            </a:r>
            <a:endParaRPr lang="en-GB" altLang="en-US" dirty="0"/>
          </a:p>
          <a:p>
            <a:pPr marL="273050" indent="-273050"/>
            <a:r>
              <a:rPr lang="en-GB" altLang="en-US" dirty="0"/>
              <a:t>High normal transferrin (&gt;3 G/L)</a:t>
            </a:r>
          </a:p>
          <a:p>
            <a:pPr marL="273050" indent="-273050"/>
            <a:r>
              <a:rPr lang="en-GB" altLang="en-US" b="1" dirty="0"/>
              <a:t>NB</a:t>
            </a:r>
            <a:r>
              <a:rPr lang="en-GB" altLang="en-US" dirty="0"/>
              <a:t> Serum iron is labile and difficult to interpret</a:t>
            </a:r>
            <a:endParaRPr lang="en-GB" altLang="en-US" b="1" dirty="0"/>
          </a:p>
        </p:txBody>
      </p:sp>
      <p:sp>
        <p:nvSpPr>
          <p:cNvPr id="29701" name="AutoShape 7" descr="9k=">
            <a:extLst>
              <a:ext uri="{FF2B5EF4-FFF2-40B4-BE49-F238E27FC236}">
                <a16:creationId xmlns:a16="http://schemas.microsoft.com/office/drawing/2014/main" xmlns="" id="{05DA883B-2E2C-45C1-9038-E857EB4E97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2" name="AutoShape 9" descr="9k=">
            <a:extLst>
              <a:ext uri="{FF2B5EF4-FFF2-40B4-BE49-F238E27FC236}">
                <a16:creationId xmlns:a16="http://schemas.microsoft.com/office/drawing/2014/main" xmlns="" id="{D1B7EB49-ECAF-4018-B3A0-20709323DF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3339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4F1D8BA5-0C0F-43A6-8D14-5250E8C76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differentiating </a:t>
            </a:r>
            <a:r>
              <a:rPr lang="en-GB" altLang="en-US" dirty="0" err="1"/>
              <a:t>AoCD</a:t>
            </a:r>
            <a:r>
              <a:rPr lang="en-GB" altLang="en-US" dirty="0"/>
              <a:t> and IDA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7C126A67-3BB5-471E-A79D-A511DB792323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685801" y="2063396"/>
            <a:ext cx="3981734" cy="3311189"/>
          </a:xfrm>
        </p:spPr>
        <p:txBody>
          <a:bodyPr/>
          <a:lstStyle/>
          <a:p>
            <a:pPr eaLnBrk="1" hangingPunct="1"/>
            <a:r>
              <a:rPr lang="en-GB" altLang="en-US" dirty="0"/>
              <a:t>Clinical history</a:t>
            </a:r>
          </a:p>
          <a:p>
            <a:pPr eaLnBrk="1" hangingPunct="1"/>
            <a:r>
              <a:rPr lang="en-GB" altLang="en-US" dirty="0"/>
              <a:t>FBC</a:t>
            </a:r>
          </a:p>
          <a:p>
            <a:pPr eaLnBrk="1" hangingPunct="1"/>
            <a:r>
              <a:rPr lang="en-GB" altLang="en-US" dirty="0"/>
              <a:t>Iron stores</a:t>
            </a:r>
          </a:p>
          <a:p>
            <a:pPr eaLnBrk="1" hangingPunct="1"/>
            <a:r>
              <a:rPr lang="en-GB" altLang="en-US" dirty="0"/>
              <a:t>Renal function</a:t>
            </a:r>
          </a:p>
          <a:p>
            <a:pPr eaLnBrk="1" hangingPunct="1"/>
            <a:r>
              <a:rPr lang="en-GB" altLang="en-US" dirty="0"/>
              <a:t>Inflammatory markers</a:t>
            </a:r>
          </a:p>
          <a:p>
            <a:pPr eaLnBrk="1" hangingPunct="1"/>
            <a:r>
              <a:rPr lang="en-GB" altLang="en-US" dirty="0"/>
              <a:t>Trial of iron supplementation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83148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xmlns="" id="{6C855532-E93F-4F14-A744-51975B9485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0100" y="0"/>
            <a:ext cx="9753600" cy="1366836"/>
          </a:xfrm>
        </p:spPr>
        <p:txBody>
          <a:bodyPr vert="horz" lIns="0" tIns="12801" rIns="0" bIns="0" rtlCol="0" anchor="ctr">
            <a:normAutofit/>
          </a:bodyPr>
          <a:lstStyle/>
          <a:p>
            <a:pPr defTabSz="449263">
              <a:buClr>
                <a:schemeClr val="accent2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3200" dirty="0"/>
              <a:t>special considerations: Renal Patients</a:t>
            </a: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xmlns="" id="{90B3BAA8-30A6-440A-AB04-86D67384C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435" y="1166677"/>
            <a:ext cx="4271565" cy="52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868" name="Picture 3">
            <a:extLst>
              <a:ext uri="{FF2B5EF4-FFF2-40B4-BE49-F238E27FC236}">
                <a16:creationId xmlns:a16="http://schemas.microsoft.com/office/drawing/2014/main" xmlns="" id="{394D7395-266B-4F9B-877E-6B4A1A5B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9" name="Text Box 4">
            <a:extLst>
              <a:ext uri="{FF2B5EF4-FFF2-40B4-BE49-F238E27FC236}">
                <a16:creationId xmlns:a16="http://schemas.microsoft.com/office/drawing/2014/main" xmlns="" id="{54E111AD-456F-4D12-9184-B8B1F4717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89" y="4714876"/>
            <a:ext cx="533241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9620" rIns="81639" bIns="40820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rPr>
              <a:t>British Journal of Haematology</a:t>
            </a:r>
            <a: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rPr>
              <a:t/>
            </a:r>
            <a:b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rPr>
            </a:br>
            <a: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  <a:hlinkClick r:id="rId5"/>
              </a:rPr>
              <a:t>Volume 161, Issue 5, </a:t>
            </a:r>
            <a: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rPr>
              <a:t>pages 639-648, 10 APR 2013 DOI: 10.1111/bjh.12311</a:t>
            </a:r>
            <a:b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rPr>
            </a:br>
            <a:r>
              <a:rPr lang="en-GB" altLang="en-US" sz="1000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  <a:hlinkClick r:id="rId6"/>
              </a:rPr>
              <a:t>http://onlinelibrary.wiley.com/doi/10.1111/bjh.12311/full#bjh12311-fig-0001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xmlns="" id="{C1300477-4695-4402-AF17-505C445A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217" y="500061"/>
            <a:ext cx="727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01138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F34CE-9199-4B55-B17F-99169D11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Aocd</a:t>
            </a:r>
            <a:r>
              <a:rPr lang="en-GB" dirty="0"/>
              <a:t>/</a:t>
            </a:r>
            <a:r>
              <a:rPr lang="en-GB" dirty="0" err="1"/>
              <a:t>ida</a:t>
            </a:r>
            <a:r>
              <a:rPr lang="en-GB" dirty="0"/>
              <a:t> – who to refer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1226E8-EE11-4512-BF00-C2B6AEC5D4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4537" y="1588168"/>
            <a:ext cx="11301661" cy="413886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Ida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To haematology</a:t>
            </a:r>
            <a:r>
              <a:rPr lang="en-GB" dirty="0"/>
              <a:t>: Pre-menopausal females without </a:t>
            </a:r>
            <a:r>
              <a:rPr lang="en-GB" dirty="0" err="1"/>
              <a:t>gi</a:t>
            </a:r>
            <a:r>
              <a:rPr lang="en-GB" dirty="0"/>
              <a:t> symptoms who are intolerant of or unresponsive to oral iron supplements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To gastroenterology for endoscopy</a:t>
            </a:r>
            <a:r>
              <a:rPr lang="en-GB" dirty="0"/>
              <a:t>: 1) post-menopausal females or males &gt; 50 years with no obvious causes of blood loss; 2) patients with </a:t>
            </a:r>
            <a:r>
              <a:rPr lang="en-GB" dirty="0" err="1"/>
              <a:t>aocd</a:t>
            </a:r>
            <a:r>
              <a:rPr lang="en-GB" dirty="0"/>
              <a:t> whose </a:t>
            </a:r>
            <a:r>
              <a:rPr lang="en-GB" dirty="0" err="1"/>
              <a:t>hb</a:t>
            </a:r>
            <a:r>
              <a:rPr lang="en-GB" dirty="0"/>
              <a:t> has improved following a trial of oral iron</a:t>
            </a:r>
          </a:p>
          <a:p>
            <a:r>
              <a:rPr lang="en-GB" dirty="0" err="1"/>
              <a:t>Aocd</a:t>
            </a:r>
            <a:endParaRPr lang="en-GB" dirty="0"/>
          </a:p>
          <a:p>
            <a:pPr lvl="1"/>
            <a:r>
              <a:rPr lang="en-GB" dirty="0"/>
              <a:t>Optimisation of management of underlying condition(s) is generally sufficient and no secondary care referral is necessary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To relevant specialty</a:t>
            </a:r>
            <a:r>
              <a:rPr lang="en-GB" dirty="0"/>
              <a:t>: if optimisation of chronic illness difficult in primary care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To haematology</a:t>
            </a:r>
            <a:r>
              <a:rPr lang="en-GB" dirty="0"/>
              <a:t>: 1) if management of underlying condition(s) optimised </a:t>
            </a:r>
            <a:r>
              <a:rPr lang="en-GB" u="sng" dirty="0"/>
              <a:t>and</a:t>
            </a:r>
            <a:r>
              <a:rPr lang="en-GB" dirty="0"/>
              <a:t> patient symptomatic with </a:t>
            </a:r>
            <a:r>
              <a:rPr lang="en-GB" dirty="0" err="1"/>
              <a:t>hb</a:t>
            </a:r>
            <a:r>
              <a:rPr lang="en-GB" dirty="0"/>
              <a:t> </a:t>
            </a:r>
            <a:r>
              <a:rPr lang="en-GB"/>
              <a:t>&lt;</a:t>
            </a:r>
            <a:r>
              <a:rPr lang="en-GB" smtClean="0"/>
              <a:t>100 g/l</a:t>
            </a:r>
            <a:r>
              <a:rPr lang="en-GB" dirty="0"/>
              <a:t>; 2) if other unexplained blood abnormalities present</a:t>
            </a:r>
          </a:p>
        </p:txBody>
      </p:sp>
    </p:spTree>
    <p:extLst>
      <p:ext uri="{BB962C8B-B14F-4D97-AF65-F5344CB8AC3E}">
        <p14:creationId xmlns:p14="http://schemas.microsoft.com/office/powerpoint/2010/main" xmlns="" val="10609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758415-5BCD-4E5E-BD79-36E6D4634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ferritin: approach to investigation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945477-3F80-4B6A-B4C0-CBF576CF1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519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AE57D4D-2D58-4AB9-A2B7-A0852F4B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ferritin - history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0A46245-FA29-40AB-A835-E2464D40C3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Clinical history</a:t>
            </a:r>
          </a:p>
          <a:p>
            <a:pPr lvl="1"/>
            <a:r>
              <a:rPr lang="en-GB" dirty="0"/>
              <a:t>Testing indication</a:t>
            </a:r>
          </a:p>
          <a:p>
            <a:pPr lvl="1"/>
            <a:r>
              <a:rPr lang="en-GB" dirty="0"/>
              <a:t>Infection/inflammation/recent surgery</a:t>
            </a:r>
          </a:p>
          <a:p>
            <a:pPr lvl="1"/>
            <a:r>
              <a:rPr lang="en-GB" dirty="0"/>
              <a:t>Medication - ? Oral or iv iron</a:t>
            </a:r>
          </a:p>
          <a:p>
            <a:pPr lvl="1"/>
            <a:r>
              <a:rPr lang="en-GB" dirty="0"/>
              <a:t>ethnicity</a:t>
            </a:r>
          </a:p>
          <a:p>
            <a:pPr lvl="1"/>
            <a:r>
              <a:rPr lang="en-GB" dirty="0"/>
              <a:t>Known haemoglobinopathy/chronic haemolysis</a:t>
            </a:r>
          </a:p>
          <a:p>
            <a:pPr lvl="1"/>
            <a:r>
              <a:rPr lang="en-GB" dirty="0"/>
              <a:t>Liver disease  -</a:t>
            </a:r>
            <a:r>
              <a:rPr lang="en-GB" dirty="0" err="1"/>
              <a:t>ald</a:t>
            </a:r>
            <a:r>
              <a:rPr lang="en-GB" dirty="0"/>
              <a:t>/viral hepatitis/</a:t>
            </a:r>
            <a:r>
              <a:rPr lang="en-GB" dirty="0" err="1"/>
              <a:t>nafld</a:t>
            </a:r>
            <a:endParaRPr lang="en-GB" dirty="0"/>
          </a:p>
          <a:p>
            <a:pPr lvl="1"/>
            <a:r>
              <a:rPr lang="en-GB" dirty="0"/>
              <a:t>Transfusion history</a:t>
            </a:r>
          </a:p>
        </p:txBody>
      </p:sp>
    </p:spTree>
    <p:extLst>
      <p:ext uri="{BB962C8B-B14F-4D97-AF65-F5344CB8AC3E}">
        <p14:creationId xmlns:p14="http://schemas.microsoft.com/office/powerpoint/2010/main" xmlns="" val="3500936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2A9EDA-E8C4-4A73-A919-3F2E84E1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ferritin - 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9804E5-FAB5-4448-8CEC-84C639AC02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Iron studies </a:t>
            </a:r>
          </a:p>
          <a:p>
            <a:pPr lvl="1"/>
            <a:r>
              <a:rPr lang="en-GB" dirty="0" err="1"/>
              <a:t>Tsat</a:t>
            </a:r>
            <a:r>
              <a:rPr lang="en-GB" dirty="0"/>
              <a:t> &gt;50%, consider haemochromatosis &amp; do </a:t>
            </a:r>
            <a:r>
              <a:rPr lang="en-GB" dirty="0" err="1"/>
              <a:t>hfe</a:t>
            </a:r>
            <a:r>
              <a:rPr lang="en-GB" dirty="0"/>
              <a:t> gene testing</a:t>
            </a:r>
          </a:p>
          <a:p>
            <a:pPr lvl="1"/>
            <a:r>
              <a:rPr lang="en-GB" dirty="0" err="1"/>
              <a:t>Tsat</a:t>
            </a:r>
            <a:r>
              <a:rPr lang="en-GB" dirty="0"/>
              <a:t> &lt;50%, consider other diagnoses</a:t>
            </a:r>
          </a:p>
          <a:p>
            <a:r>
              <a:rPr lang="en-GB" dirty="0" err="1"/>
              <a:t>Lfts</a:t>
            </a:r>
            <a:endParaRPr lang="en-GB" dirty="0"/>
          </a:p>
          <a:p>
            <a:r>
              <a:rPr lang="en-GB" dirty="0" err="1"/>
              <a:t>Ldh</a:t>
            </a:r>
            <a:r>
              <a:rPr lang="en-GB" dirty="0"/>
              <a:t>, calcium, albumin, urate</a:t>
            </a:r>
          </a:p>
          <a:p>
            <a:r>
              <a:rPr lang="en-GB" dirty="0"/>
              <a:t>Inflammatory markers</a:t>
            </a:r>
          </a:p>
          <a:p>
            <a:r>
              <a:rPr lang="en-GB" dirty="0"/>
              <a:t>US </a:t>
            </a:r>
            <a:r>
              <a:rPr lang="en-GB" dirty="0" err="1"/>
              <a:t>abd</a:t>
            </a:r>
            <a:r>
              <a:rPr lang="en-GB" dirty="0"/>
              <a:t>, if risk factors for liver disease (alcohol intake, obesity, diabetes)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2889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94B8C-CCAF-4EEE-8112-6E3F56CE1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Understanding </a:t>
            </a:r>
            <a:r>
              <a:rPr lang="en-GB" dirty="0" err="1"/>
              <a:t>hfe</a:t>
            </a:r>
            <a:r>
              <a:rPr lang="en-GB" dirty="0"/>
              <a:t> gene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FFFA73-FDEC-4E10-8A0F-E02CE341878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Hfe</a:t>
            </a:r>
            <a:r>
              <a:rPr lang="en-GB" dirty="0"/>
              <a:t> gene testing will diagnose 95% of patients with hereditary haemochromatosis</a:t>
            </a:r>
          </a:p>
          <a:p>
            <a:r>
              <a:rPr lang="en-GB" dirty="0"/>
              <a:t>hereditary haemochromatosis</a:t>
            </a:r>
          </a:p>
          <a:p>
            <a:pPr lvl="1"/>
            <a:r>
              <a:rPr lang="en-GB" dirty="0"/>
              <a:t>C282y homozygote –highest risk of iron overload</a:t>
            </a:r>
          </a:p>
          <a:p>
            <a:pPr lvl="1"/>
            <a:r>
              <a:rPr lang="en-GB" dirty="0"/>
              <a:t>C282y/h63d compound heterozygote </a:t>
            </a:r>
            <a:r>
              <a:rPr lang="en-GB"/>
              <a:t>– intermediate </a:t>
            </a:r>
            <a:r>
              <a:rPr lang="en-GB" dirty="0"/>
              <a:t>risk of iron overload</a:t>
            </a:r>
          </a:p>
          <a:p>
            <a:pPr lvl="1"/>
            <a:r>
              <a:rPr lang="en-GB" dirty="0"/>
              <a:t>H63d homozygote – low risk of iron overload</a:t>
            </a:r>
          </a:p>
          <a:p>
            <a:r>
              <a:rPr lang="en-GB" u="sng" dirty="0"/>
              <a:t>NOT</a:t>
            </a:r>
            <a:r>
              <a:rPr lang="en-GB" dirty="0"/>
              <a:t> hereditary haemochromatosis</a:t>
            </a:r>
          </a:p>
          <a:p>
            <a:pPr lvl="1"/>
            <a:r>
              <a:rPr lang="en-GB" dirty="0"/>
              <a:t>C282y heterozygote</a:t>
            </a:r>
          </a:p>
          <a:p>
            <a:pPr lvl="1"/>
            <a:r>
              <a:rPr lang="en-GB" dirty="0"/>
              <a:t>H63d heterozygote</a:t>
            </a:r>
          </a:p>
        </p:txBody>
      </p:sp>
    </p:spTree>
    <p:extLst>
      <p:ext uri="{BB962C8B-B14F-4D97-AF65-F5344CB8AC3E}">
        <p14:creationId xmlns:p14="http://schemas.microsoft.com/office/powerpoint/2010/main" xmlns="" val="2796917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411B9F40-1932-40D6-B4DA-2B9EB43C4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5DA3BE04-6A50-4138-BAFA-2F72CD716CC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468638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1ED3469-B957-4247-A73D-42448568C548}"/>
              </a:ext>
            </a:extLst>
          </p:cNvPr>
          <p:cNvSpPr/>
          <p:nvPr/>
        </p:nvSpPr>
        <p:spPr>
          <a:xfrm>
            <a:off x="9468638" y="2523565"/>
            <a:ext cx="2200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Goot</a:t>
            </a:r>
            <a:r>
              <a:rPr lang="en-GB" dirty="0"/>
              <a:t> et al (2012) Elevated serum ferritin: What should GPs know? </a:t>
            </a:r>
            <a:r>
              <a:rPr lang="en-GB" i="1" dirty="0"/>
              <a:t>AFP </a:t>
            </a:r>
            <a:r>
              <a:rPr lang="en-GB" b="1" dirty="0"/>
              <a:t>41</a:t>
            </a:r>
            <a:r>
              <a:rPr lang="en-GB" dirty="0"/>
              <a:t>(12):945-949. </a:t>
            </a:r>
          </a:p>
        </p:txBody>
      </p:sp>
    </p:spTree>
    <p:extLst>
      <p:ext uri="{BB962C8B-B14F-4D97-AF65-F5344CB8AC3E}">
        <p14:creationId xmlns:p14="http://schemas.microsoft.com/office/powerpoint/2010/main" xmlns="" val="1545057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F8C39C-08CA-40DA-B474-FADF40BB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ferritin – who to refer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721F22-74B5-4CE4-B31B-A2656BCB32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1507" y="1754372"/>
            <a:ext cx="10898371" cy="380645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To haematology:</a:t>
            </a:r>
          </a:p>
          <a:p>
            <a:pPr lvl="1"/>
            <a:r>
              <a:rPr lang="en-GB" dirty="0"/>
              <a:t>Confirmed haemochromatosis (c282y homozygotes and c282y/h63d compound heterozygotes) with </a:t>
            </a:r>
            <a:r>
              <a:rPr lang="en-GB" u="sng" dirty="0"/>
              <a:t>normal</a:t>
            </a:r>
            <a:r>
              <a:rPr lang="en-GB" dirty="0"/>
              <a:t> </a:t>
            </a:r>
            <a:r>
              <a:rPr lang="en-GB" dirty="0" err="1"/>
              <a:t>lfts</a:t>
            </a:r>
            <a:endParaRPr lang="en-GB" dirty="0"/>
          </a:p>
          <a:p>
            <a:pPr lvl="1"/>
            <a:r>
              <a:rPr lang="en-GB" dirty="0"/>
              <a:t>Patients with elevated ferritin and t sat &gt; 50% and </a:t>
            </a:r>
            <a:r>
              <a:rPr lang="en-GB" u="sng" dirty="0"/>
              <a:t>normal</a:t>
            </a:r>
            <a:r>
              <a:rPr lang="en-GB" dirty="0"/>
              <a:t> </a:t>
            </a:r>
            <a:r>
              <a:rPr lang="en-GB" dirty="0" err="1"/>
              <a:t>lfts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(Please send </a:t>
            </a:r>
            <a:r>
              <a:rPr lang="en-GB" dirty="0" err="1">
                <a:solidFill>
                  <a:srgbClr val="FF0000"/>
                </a:solidFill>
              </a:rPr>
              <a:t>hfe</a:t>
            </a:r>
            <a:r>
              <a:rPr lang="en-GB" dirty="0">
                <a:solidFill>
                  <a:srgbClr val="FF0000"/>
                </a:solidFill>
              </a:rPr>
              <a:t> genotyping at point of referral)</a:t>
            </a:r>
          </a:p>
          <a:p>
            <a:pPr lvl="1"/>
            <a:r>
              <a:rPr lang="en-GB" dirty="0"/>
              <a:t>Unexplained Ferritin &gt; 1000 </a:t>
            </a:r>
            <a:r>
              <a:rPr lang="en-GB" dirty="0">
                <a:sym typeface="Symbol" panose="05050102010706020507" pitchFamily="18" charset="2"/>
              </a:rPr>
              <a:t>g/l and </a:t>
            </a:r>
            <a:r>
              <a:rPr lang="en-GB" u="sng" dirty="0">
                <a:sym typeface="Symbol" panose="05050102010706020507" pitchFamily="18" charset="2"/>
              </a:rPr>
              <a:t>normal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 err="1">
                <a:sym typeface="Symbol" panose="05050102010706020507" pitchFamily="18" charset="2"/>
              </a:rPr>
              <a:t>lfts</a:t>
            </a:r>
            <a:endParaRPr lang="en-GB" dirty="0"/>
          </a:p>
          <a:p>
            <a:r>
              <a:rPr lang="en-GB" dirty="0"/>
              <a:t>To gastroenterology/hepatology</a:t>
            </a:r>
          </a:p>
          <a:p>
            <a:pPr lvl="1"/>
            <a:r>
              <a:rPr lang="en-GB" dirty="0"/>
              <a:t>Confirmed haemochromatosis (c282y homozygotes and c282y/h63d compound heterozygotes) with </a:t>
            </a:r>
            <a:r>
              <a:rPr lang="en-GB" u="sng" dirty="0"/>
              <a:t>abnormal</a:t>
            </a:r>
            <a:r>
              <a:rPr lang="en-GB" dirty="0"/>
              <a:t> </a:t>
            </a:r>
            <a:r>
              <a:rPr lang="en-GB" dirty="0" err="1"/>
              <a:t>lfts</a:t>
            </a:r>
            <a:endParaRPr lang="en-GB" dirty="0"/>
          </a:p>
          <a:p>
            <a:pPr lvl="1"/>
            <a:r>
              <a:rPr lang="en-GB" dirty="0"/>
              <a:t>Patients with elevated ferritin and t sat &gt; 50% and </a:t>
            </a:r>
            <a:r>
              <a:rPr lang="en-GB" u="sng" dirty="0"/>
              <a:t>abnormal</a:t>
            </a:r>
            <a:r>
              <a:rPr lang="en-GB" dirty="0"/>
              <a:t> </a:t>
            </a:r>
            <a:r>
              <a:rPr lang="en-GB" dirty="0" err="1"/>
              <a:t>lfts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(Please send </a:t>
            </a:r>
            <a:r>
              <a:rPr lang="en-GB" dirty="0" err="1">
                <a:solidFill>
                  <a:srgbClr val="FF0000"/>
                </a:solidFill>
              </a:rPr>
              <a:t>hfe</a:t>
            </a:r>
            <a:r>
              <a:rPr lang="en-GB" dirty="0">
                <a:solidFill>
                  <a:srgbClr val="FF0000"/>
                </a:solidFill>
              </a:rPr>
              <a:t> genotyping at point of referral)</a:t>
            </a:r>
          </a:p>
          <a:p>
            <a:pPr lvl="1"/>
            <a:r>
              <a:rPr lang="en-GB" dirty="0"/>
              <a:t>Unexplained Ferritin &gt; 1000 </a:t>
            </a:r>
            <a:r>
              <a:rPr lang="en-GB" dirty="0">
                <a:sym typeface="Symbol" panose="05050102010706020507" pitchFamily="18" charset="2"/>
              </a:rPr>
              <a:t>g/l and </a:t>
            </a:r>
            <a:r>
              <a:rPr lang="en-GB" u="sng" dirty="0">
                <a:sym typeface="Symbol" panose="05050102010706020507" pitchFamily="18" charset="2"/>
              </a:rPr>
              <a:t>abnormal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 err="1">
                <a:sym typeface="Symbol" panose="05050102010706020507" pitchFamily="18" charset="2"/>
              </a:rPr>
              <a:t>lfts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1126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61385D-0FCC-451B-BEEC-2AF250483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390AD2-3C76-4CB9-8564-AC1545A427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6603" y="1733266"/>
            <a:ext cx="5809397" cy="3807725"/>
          </a:xfrm>
        </p:spPr>
        <p:txBody>
          <a:bodyPr>
            <a:normAutofit/>
          </a:bodyPr>
          <a:lstStyle/>
          <a:p>
            <a:r>
              <a:rPr lang="en-GB" sz="3200" dirty="0"/>
              <a:t>Iron regulation</a:t>
            </a:r>
          </a:p>
          <a:p>
            <a:r>
              <a:rPr lang="en-GB" sz="3200" dirty="0"/>
              <a:t>Interpretation of iron studies</a:t>
            </a:r>
          </a:p>
          <a:p>
            <a:r>
              <a:rPr lang="en-GB" sz="3200" dirty="0"/>
              <a:t>High ferritin: approach to investigation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460320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2FBA69-AA06-4856-9FE7-F55004483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67F1F6-F2C1-4195-9DBE-35F8C09CAB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720517"/>
            <a:ext cx="10396882" cy="380197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ADAMS &amp; BARTON (2005) A diagnostic approach to </a:t>
            </a:r>
            <a:r>
              <a:rPr lang="en-GB" dirty="0" err="1"/>
              <a:t>hyperferritinemia</a:t>
            </a:r>
            <a:r>
              <a:rPr lang="en-GB" dirty="0"/>
              <a:t> with a non-elevated transferrin saturation </a:t>
            </a:r>
            <a:r>
              <a:rPr lang="en-GB" i="1" dirty="0"/>
              <a:t>j </a:t>
            </a:r>
            <a:r>
              <a:rPr lang="en-GB" i="1" dirty="0" err="1"/>
              <a:t>hepatol</a:t>
            </a:r>
            <a:r>
              <a:rPr lang="en-GB" dirty="0"/>
              <a:t> </a:t>
            </a:r>
            <a:r>
              <a:rPr lang="en-GB" b="1" dirty="0"/>
              <a:t>55</a:t>
            </a:r>
            <a:r>
              <a:rPr lang="en-GB" dirty="0"/>
              <a:t>(2):453-8. </a:t>
            </a:r>
          </a:p>
          <a:p>
            <a:r>
              <a:rPr lang="en-GB" dirty="0" err="1"/>
              <a:t>Cullis</a:t>
            </a:r>
            <a:r>
              <a:rPr lang="en-GB" dirty="0"/>
              <a:t> (2013) anaemia of chronic disease </a:t>
            </a:r>
            <a:r>
              <a:rPr lang="en-GB" i="1" dirty="0"/>
              <a:t>clinical medicine </a:t>
            </a:r>
            <a:r>
              <a:rPr lang="en-GB" b="1" dirty="0"/>
              <a:t>13</a:t>
            </a:r>
            <a:r>
              <a:rPr lang="en-GB" dirty="0"/>
              <a:t>(2):193-6.</a:t>
            </a:r>
          </a:p>
          <a:p>
            <a:r>
              <a:rPr lang="en-GB" dirty="0"/>
              <a:t>Goddard et al (2011) Guidelines for the management of iron deficiency anaemia </a:t>
            </a:r>
            <a:r>
              <a:rPr lang="en-GB" i="1" dirty="0"/>
              <a:t>gut </a:t>
            </a:r>
            <a:r>
              <a:rPr lang="en-GB" dirty="0"/>
              <a:t>60:1309-1316.</a:t>
            </a:r>
          </a:p>
          <a:p>
            <a:r>
              <a:rPr lang="en-GB" dirty="0" err="1"/>
              <a:t>Goot</a:t>
            </a:r>
            <a:r>
              <a:rPr lang="en-GB" dirty="0"/>
              <a:t> et al (2012) Elevated serum ferritin: what should </a:t>
            </a:r>
            <a:r>
              <a:rPr lang="en-GB" dirty="0" err="1"/>
              <a:t>gps</a:t>
            </a:r>
            <a:r>
              <a:rPr lang="en-GB" dirty="0"/>
              <a:t> know? </a:t>
            </a:r>
            <a:r>
              <a:rPr lang="en-GB" i="1" dirty="0" err="1"/>
              <a:t>Afp</a:t>
            </a:r>
            <a:r>
              <a:rPr lang="en-GB" i="1" dirty="0"/>
              <a:t> </a:t>
            </a:r>
            <a:r>
              <a:rPr lang="en-GB" b="1" dirty="0"/>
              <a:t>41</a:t>
            </a:r>
            <a:r>
              <a:rPr lang="en-GB" dirty="0"/>
              <a:t>(12):945-949. </a:t>
            </a:r>
          </a:p>
          <a:p>
            <a:r>
              <a:rPr lang="en-GB" dirty="0"/>
              <a:t>leach (2014) Interpretation of the full blood count in systemic disease – a guide for the physician </a:t>
            </a:r>
            <a:r>
              <a:rPr lang="en-GB" i="1" dirty="0" err="1"/>
              <a:t>jrcpe</a:t>
            </a:r>
            <a:r>
              <a:rPr lang="en-GB" dirty="0"/>
              <a:t> </a:t>
            </a:r>
            <a:r>
              <a:rPr lang="en-GB" b="1" dirty="0"/>
              <a:t>44</a:t>
            </a:r>
            <a:r>
              <a:rPr lang="en-GB" dirty="0"/>
              <a:t>:36-41.</a:t>
            </a:r>
          </a:p>
          <a:p>
            <a:r>
              <a:rPr lang="en-GB" dirty="0"/>
              <a:t>Melbourne haematology (2013) a guide to interpretation of iron studies </a:t>
            </a:r>
            <a:r>
              <a:rPr lang="en-GB" dirty="0">
                <a:hlinkClick r:id="rId2"/>
              </a:rPr>
              <a:t>http://www.melbournehaematology.com.au/pdfs/guidelines/melbourne-haematology-guidelines-iron-studies.pdf</a:t>
            </a:r>
            <a:r>
              <a:rPr lang="en-GB" dirty="0"/>
              <a:t> [accessed 17/1/18].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42361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80E3D-8C9A-442A-AF35-8E384BD6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308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3A68C41-CDEB-4EE6-9261-92E697464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463" y="272696"/>
            <a:ext cx="3259944" cy="679994"/>
          </a:xfrm>
        </p:spPr>
        <p:txBody>
          <a:bodyPr/>
          <a:lstStyle/>
          <a:p>
            <a:r>
              <a:rPr lang="en-GB" altLang="en-US" dirty="0"/>
              <a:t>Iron distribution</a:t>
            </a:r>
            <a:endParaRPr lang="en-GB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xmlns="" id="{87464D5E-5B96-44ED-8DB8-F84BA4C73E5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19640"/>
            <a:ext cx="4569284" cy="518359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4DA0D1-53E2-482E-96BC-35740F2D8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1" y="323686"/>
            <a:ext cx="2984499" cy="679994"/>
          </a:xfrm>
        </p:spPr>
        <p:txBody>
          <a:bodyPr/>
          <a:lstStyle/>
          <a:p>
            <a:r>
              <a:rPr lang="en-GB" dirty="0"/>
              <a:t>Iron requirements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71565BB-A925-4041-AA93-8347E0521C4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569284" y="1436944"/>
            <a:ext cx="6809916" cy="3984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846" y="6166338"/>
            <a:ext cx="4360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Review on iron and its importance for human health. J Res Med </a:t>
            </a:r>
            <a:r>
              <a:rPr lang="en-GB" dirty="0" err="1" smtClean="0">
                <a:solidFill>
                  <a:schemeClr val="bg1"/>
                </a:solidFill>
              </a:rPr>
              <a:t>Sci</a:t>
            </a:r>
            <a:r>
              <a:rPr lang="en-GB" dirty="0" smtClean="0">
                <a:solidFill>
                  <a:schemeClr val="bg1"/>
                </a:solidFill>
              </a:rPr>
              <a:t> 2014;19:164-74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6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DACA0-49FF-4A4D-84C7-D4D7FD041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Iron regulation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C902F85A-456D-419D-A35F-955596F2173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76600" y="1689100"/>
            <a:ext cx="4813299" cy="455531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5566CD-5B9F-4C6F-9BFC-1015DD3FD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3194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0677" y="6330461"/>
            <a:ext cx="546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Clinical Chemistry Dec 2011, 57 (12) 1650-1669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305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7CCB5506-971E-4439-A1DA-DFC137002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4000"/>
              <a:t>Factors influencing iron absorption</a:t>
            </a:r>
            <a:endParaRPr lang="en-US" altLang="en-US" sz="4000"/>
          </a:p>
        </p:txBody>
      </p:sp>
      <p:sp>
        <p:nvSpPr>
          <p:cNvPr id="73761" name="Rectangle 33">
            <a:extLst>
              <a:ext uri="{FF2B5EF4-FFF2-40B4-BE49-F238E27FC236}">
                <a16:creationId xmlns:a16="http://schemas.microsoft.com/office/drawing/2014/main" xmlns="" id="{9AFB72D5-73D7-4657-8240-A5212A608AA7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685801" y="1387348"/>
            <a:ext cx="4475163" cy="4973638"/>
          </a:xfrm>
        </p:spPr>
        <p:txBody>
          <a:bodyPr/>
          <a:lstStyle/>
          <a:p>
            <a:pPr>
              <a:defRPr/>
            </a:pPr>
            <a:r>
              <a:rPr lang="en-GB" altLang="en-US" dirty="0"/>
              <a:t>Bioavailability</a:t>
            </a:r>
          </a:p>
          <a:p>
            <a:pPr>
              <a:defRPr/>
            </a:pPr>
            <a:r>
              <a:rPr lang="en-GB" altLang="en-US" dirty="0"/>
              <a:t>High gastric pH</a:t>
            </a:r>
          </a:p>
          <a:p>
            <a:pPr>
              <a:defRPr/>
            </a:pPr>
            <a:r>
              <a:rPr lang="en-GB" altLang="en-US" dirty="0"/>
              <a:t>Disruption of intestinal structure</a:t>
            </a:r>
          </a:p>
          <a:p>
            <a:pPr>
              <a:defRPr/>
            </a:pPr>
            <a:r>
              <a:rPr lang="en-GB" altLang="en-US" dirty="0"/>
              <a:t>Inhibitors</a:t>
            </a:r>
          </a:p>
          <a:p>
            <a:pPr>
              <a:defRPr/>
            </a:pPr>
            <a:r>
              <a:rPr lang="en-GB" altLang="en-US" dirty="0"/>
              <a:t>Competitors</a:t>
            </a:r>
          </a:p>
          <a:p>
            <a:pPr>
              <a:defRPr/>
            </a:pPr>
            <a:r>
              <a:rPr lang="en-GB" altLang="en-US" dirty="0"/>
              <a:t>Facilitators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B6C26A-6863-4A38-8915-E334733A1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989" y="2183480"/>
            <a:ext cx="4514850" cy="3381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6646" y="5240215"/>
            <a:ext cx="417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http://slideplayer.com/slide/5076841/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27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27C705B-E78A-4D59-8C8E-5A283CF0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of iron studies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1F5C95-FF68-494C-9B10-F8BCA4CEDB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913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3" name="Group 33">
            <a:extLst>
              <a:ext uri="{FF2B5EF4-FFF2-40B4-BE49-F238E27FC236}">
                <a16:creationId xmlns:a16="http://schemas.microsoft.com/office/drawing/2014/main" xmlns="" id="{7D7B687D-EE45-41D8-A4E5-ACAC10C41A5B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703388" y="1916114"/>
          <a:ext cx="8748712" cy="3486149"/>
        </p:xfrm>
        <a:graphic>
          <a:graphicData uri="http://schemas.openxmlformats.org/drawingml/2006/table">
            <a:tbl>
              <a:tblPr/>
              <a:tblGrid>
                <a:gridCol w="2376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9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8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MCV (fl)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MCH (pg/ml)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Ferritin (ng/ml)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RCC x 10</a:t>
                      </a:r>
                      <a:r>
                        <a:rPr kumimoji="0" lang="en-GB" altLang="en-US" sz="3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12</a:t>
                      </a: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/L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5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Iron deficiency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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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/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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2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</a:rPr>
                        <a:t>AoCD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/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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/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sym typeface="Symbol" pitchFamily="18" charset="2"/>
                        </a:rPr>
                        <a:t>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9484" name="Rectangle 81">
            <a:extLst>
              <a:ext uri="{FF2B5EF4-FFF2-40B4-BE49-F238E27FC236}">
                <a16:creationId xmlns:a16="http://schemas.microsoft.com/office/drawing/2014/main" xmlns="" id="{686D7398-CD38-4AF9-AEBC-C32892F83A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260350"/>
            <a:ext cx="102489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Anaemia of Chronic Disease (</a:t>
            </a:r>
            <a:r>
              <a:rPr lang="en-GB" altLang="en-US" dirty="0" err="1"/>
              <a:t>aocd</a:t>
            </a:r>
            <a:r>
              <a:rPr lang="en-GB" altLang="en-US" dirty="0"/>
              <a:t>) vs Iron Deficiency Anaemia (</a:t>
            </a:r>
            <a:r>
              <a:rPr lang="en-GB" altLang="en-US" dirty="0" err="1"/>
              <a:t>ida</a:t>
            </a:r>
            <a:r>
              <a:rPr lang="en-GB" altLang="en-US" dirty="0"/>
              <a:t>)</a:t>
            </a:r>
          </a:p>
        </p:txBody>
      </p:sp>
      <p:sp>
        <p:nvSpPr>
          <p:cNvPr id="19485" name="Text Box 84">
            <a:extLst>
              <a:ext uri="{FF2B5EF4-FFF2-40B4-BE49-F238E27FC236}">
                <a16:creationId xmlns:a16="http://schemas.microsoft.com/office/drawing/2014/main" xmlns="" id="{4368CD3B-6D75-48C0-B017-BBEF4B1B9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601" y="5915027"/>
            <a:ext cx="5078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latin typeface="Tahoma" panose="020B0604030504040204" pitchFamily="34" charset="0"/>
              </a:rPr>
              <a:t>Adapted from Leach, M (2014) JRCPE; 44:36-41</a:t>
            </a:r>
          </a:p>
        </p:txBody>
      </p:sp>
    </p:spTree>
    <p:extLst>
      <p:ext uri="{BB962C8B-B14F-4D97-AF65-F5344CB8AC3E}">
        <p14:creationId xmlns:p14="http://schemas.microsoft.com/office/powerpoint/2010/main" xmlns="" val="1638128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4D8A99C3-91CC-41F4-A877-F36C7B3D936B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Iron Studies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F898FCEA-FFAE-48B2-94A2-E947C609C9C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85800" y="1837765"/>
            <a:ext cx="6072115" cy="3672698"/>
          </a:xfrm>
        </p:spPr>
        <p:txBody>
          <a:bodyPr anchor="ctr"/>
          <a:lstStyle/>
          <a:p>
            <a:pPr marL="273050" indent="-273050"/>
            <a:r>
              <a:rPr lang="en-GB" altLang="en-US" dirty="0"/>
              <a:t>Fe (</a:t>
            </a:r>
            <a:r>
              <a:rPr lang="en-GB" altLang="en-US" dirty="0">
                <a:sym typeface="Symbol" panose="05050102010706020507" pitchFamily="18" charset="2"/>
              </a:rPr>
              <a:t></a:t>
            </a:r>
            <a:r>
              <a:rPr lang="en-GB" altLang="en-US" dirty="0" err="1">
                <a:sym typeface="Symbol" panose="05050102010706020507" pitchFamily="18" charset="2"/>
              </a:rPr>
              <a:t>mol</a:t>
            </a:r>
            <a:r>
              <a:rPr lang="en-GB" altLang="en-US" dirty="0">
                <a:sym typeface="Symbol" panose="05050102010706020507" pitchFamily="18" charset="2"/>
              </a:rPr>
              <a:t>/L) – Circulating iron [nr:10-32]</a:t>
            </a:r>
          </a:p>
          <a:p>
            <a:pPr marL="273050" indent="-273050"/>
            <a:r>
              <a:rPr lang="en-GB" altLang="en-US" dirty="0">
                <a:sym typeface="Symbol" panose="05050102010706020507" pitchFamily="18" charset="2"/>
              </a:rPr>
              <a:t>Transferrin (g/L) – Transporter protein [nr:2-4]</a:t>
            </a:r>
          </a:p>
          <a:p>
            <a:pPr marL="273050" indent="-273050"/>
            <a:r>
              <a:rPr lang="en-GB" altLang="en-US" dirty="0">
                <a:sym typeface="Symbol" panose="05050102010706020507" pitchFamily="18" charset="2"/>
              </a:rPr>
              <a:t>Transferrin saturation (%)  - Fe/TIBC</a:t>
            </a:r>
          </a:p>
          <a:p>
            <a:pPr marL="273050" indent="-273050"/>
            <a:r>
              <a:rPr lang="en-GB" altLang="en-US" dirty="0">
                <a:sym typeface="Symbol" panose="05050102010706020507" pitchFamily="18" charset="2"/>
              </a:rPr>
              <a:t>Ferritin (g/L) – Cellular Storage Protein [</a:t>
            </a:r>
            <a:r>
              <a:rPr lang="en-GB" altLang="en-US" dirty="0" err="1">
                <a:sym typeface="Symbol" panose="05050102010706020507" pitchFamily="18" charset="2"/>
              </a:rPr>
              <a:t>nr</a:t>
            </a:r>
            <a:r>
              <a:rPr lang="en-GB" altLang="en-US" dirty="0">
                <a:sym typeface="Symbol" panose="05050102010706020507" pitchFamily="18" charset="2"/>
              </a:rPr>
              <a:t>: 15-200 menstruating females; 15-300 males and post-menopausal females]</a:t>
            </a:r>
          </a:p>
          <a:p>
            <a:pPr marL="273050" indent="-273050"/>
            <a:endParaRPr lang="en-GB" altLang="en-US" dirty="0">
              <a:sym typeface="Symbol" panose="05050102010706020507" pitchFamily="18" charset="2"/>
            </a:endParaRPr>
          </a:p>
          <a:p>
            <a:pPr marL="273050" indent="-273050"/>
            <a:r>
              <a:rPr lang="en-GB" altLang="en-US" dirty="0" err="1">
                <a:sym typeface="Symbol" panose="05050102010706020507" pitchFamily="18" charset="2"/>
              </a:rPr>
              <a:t>Nr</a:t>
            </a:r>
            <a:r>
              <a:rPr lang="en-GB" altLang="en-US" dirty="0">
                <a:sym typeface="Symbol" panose="05050102010706020507" pitchFamily="18" charset="2"/>
              </a:rPr>
              <a:t>= normal range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E6D2265-9E92-447F-A0D4-010477C94D77}"/>
              </a:ext>
            </a:extLst>
          </p:cNvPr>
          <p:cNvSpPr/>
          <p:nvPr/>
        </p:nvSpPr>
        <p:spPr>
          <a:xfrm>
            <a:off x="533400" y="2321608"/>
            <a:ext cx="5956300" cy="482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EB50513-AC37-4D8D-A5DD-E09C992386D5}"/>
              </a:ext>
            </a:extLst>
          </p:cNvPr>
          <p:cNvSpPr/>
          <p:nvPr/>
        </p:nvSpPr>
        <p:spPr>
          <a:xfrm>
            <a:off x="409433" y="3220872"/>
            <a:ext cx="6687403" cy="15149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341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xmlns="" id="{B20B3C5E-5CEA-429E-B0BE-4ADB7B0530B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Iron Studies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0B8D684-507C-48A5-9086-5D44E047B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7181113"/>
              </p:ext>
            </p:extLst>
          </p:nvPr>
        </p:nvGraphicFramePr>
        <p:xfrm>
          <a:off x="996287" y="1968498"/>
          <a:ext cx="8951955" cy="3568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391">
                  <a:extLst>
                    <a:ext uri="{9D8B030D-6E8A-4147-A177-3AD203B41FA5}">
                      <a16:colId xmlns:a16="http://schemas.microsoft.com/office/drawing/2014/main" xmlns="" val="2893649303"/>
                    </a:ext>
                  </a:extLst>
                </a:gridCol>
                <a:gridCol w="1790391">
                  <a:extLst>
                    <a:ext uri="{9D8B030D-6E8A-4147-A177-3AD203B41FA5}">
                      <a16:colId xmlns:a16="http://schemas.microsoft.com/office/drawing/2014/main" xmlns="" val="2936687248"/>
                    </a:ext>
                  </a:extLst>
                </a:gridCol>
                <a:gridCol w="1790391">
                  <a:extLst>
                    <a:ext uri="{9D8B030D-6E8A-4147-A177-3AD203B41FA5}">
                      <a16:colId xmlns:a16="http://schemas.microsoft.com/office/drawing/2014/main" xmlns="" val="2881722149"/>
                    </a:ext>
                  </a:extLst>
                </a:gridCol>
                <a:gridCol w="1790391">
                  <a:extLst>
                    <a:ext uri="{9D8B030D-6E8A-4147-A177-3AD203B41FA5}">
                      <a16:colId xmlns:a16="http://schemas.microsoft.com/office/drawing/2014/main" xmlns="" val="3786879713"/>
                    </a:ext>
                  </a:extLst>
                </a:gridCol>
                <a:gridCol w="1790391">
                  <a:extLst>
                    <a:ext uri="{9D8B030D-6E8A-4147-A177-3AD203B41FA5}">
                      <a16:colId xmlns:a16="http://schemas.microsoft.com/office/drawing/2014/main" xmlns="" val="4189397890"/>
                    </a:ext>
                  </a:extLst>
                </a:gridCol>
              </a:tblGrid>
              <a:tr h="1129790">
                <a:tc>
                  <a:txBody>
                    <a:bodyPr/>
                    <a:lstStyle/>
                    <a:p>
                      <a:r>
                        <a:rPr lang="en-GB" b="0" dirty="0"/>
                        <a:t>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Serum 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Transferrin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Transferrin saturation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Ferritin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5131839"/>
                  </a:ext>
                </a:extLst>
              </a:tr>
              <a:tr h="654561">
                <a:tc>
                  <a:txBody>
                    <a:bodyPr/>
                    <a:lstStyle/>
                    <a:p>
                      <a:r>
                        <a:rPr lang="en-GB" dirty="0"/>
                        <a:t>Iron deficiency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ym typeface="Symbol" panose="05050102010706020507" pitchFamily="18" charset="2"/>
                        </a:rPr>
                        <a:t>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Symbol" panose="05050102010706020507" pitchFamily="18" charset="2"/>
                        </a:rPr>
                        <a:t>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Symbol" panose="05050102010706020507" pitchFamily="18" charset="2"/>
                        </a:rPr>
                        <a:t>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Symbol" panose="05050102010706020507" pitchFamily="18" charset="2"/>
                        </a:rPr>
                        <a:t>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4580245"/>
                  </a:ext>
                </a:extLst>
              </a:tr>
              <a:tr h="654561">
                <a:tc>
                  <a:txBody>
                    <a:bodyPr/>
                    <a:lstStyle/>
                    <a:p>
                      <a:r>
                        <a:rPr lang="en-GB" dirty="0" err="1"/>
                        <a:t>AoCD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Symbol" panose="05050102010706020507" pitchFamily="18" charset="2"/>
                        </a:rPr>
                        <a:t>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Symbol" panose="05050102010706020507" pitchFamily="18" charset="2"/>
                        </a:rPr>
                        <a:t>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Symbol" panose="05050102010706020507" pitchFamily="18" charset="2"/>
                        </a:rPr>
                        <a:t>/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Symbol" panose="05050102010706020507" pitchFamily="18" charset="2"/>
                        </a:rPr>
                        <a:t>/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7777456"/>
                  </a:ext>
                </a:extLst>
              </a:tr>
              <a:tr h="1129790">
                <a:tc>
                  <a:txBody>
                    <a:bodyPr/>
                    <a:lstStyle/>
                    <a:p>
                      <a:r>
                        <a:rPr lang="en-GB" dirty="0"/>
                        <a:t>Iron deficiency &amp; </a:t>
                      </a:r>
                      <a:r>
                        <a:rPr lang="en-GB" dirty="0" err="1"/>
                        <a:t>AoCD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Symbol" panose="05050102010706020507" pitchFamily="18" charset="2"/>
                        </a:rPr>
                        <a:t>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Symbol" panose="05050102010706020507" pitchFamily="18" charset="2"/>
                        </a:rPr>
                        <a:t></a:t>
                      </a:r>
                      <a:endParaRPr lang="en-GB" dirty="0"/>
                    </a:p>
                    <a:p>
                      <a:r>
                        <a:rPr lang="en-GB" dirty="0"/>
                        <a:t>(high normal)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Symbol" panose="05050102010706020507" pitchFamily="18" charset="2"/>
                        </a:rPr>
                        <a:t>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Symbol" panose="05050102010706020507" pitchFamily="18" charset="2"/>
                        </a:rPr>
                        <a:t>/</a:t>
                      </a: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6814685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xmlns="" id="{96891C26-3435-4BDE-ABFE-4D6B3EE85284}"/>
              </a:ext>
            </a:extLst>
          </p:cNvPr>
          <p:cNvSpPr/>
          <p:nvPr/>
        </p:nvSpPr>
        <p:spPr>
          <a:xfrm>
            <a:off x="7983940" y="1211618"/>
            <a:ext cx="1964302" cy="4711510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4A1993F-4CDA-464D-8B86-2175A15A1DF5}"/>
              </a:ext>
            </a:extLst>
          </p:cNvPr>
          <p:cNvSpPr/>
          <p:nvPr/>
        </p:nvSpPr>
        <p:spPr>
          <a:xfrm>
            <a:off x="4380931" y="1320800"/>
            <a:ext cx="2074460" cy="4711510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103055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93391C0A2794A88CB2421906A0542" ma:contentTypeVersion="2" ma:contentTypeDescription="Create a new document." ma:contentTypeScope="" ma:versionID="bc0ad405fb26052501fed616da015f1e">
  <xsd:schema xmlns:xsd="http://www.w3.org/2001/XMLSchema" xmlns:xs="http://www.w3.org/2001/XMLSchema" xmlns:p="http://schemas.microsoft.com/office/2006/metadata/properties" xmlns:ns1="http://schemas.microsoft.com/sharepoint/v3" xmlns:ns2="a495ef1b-0c32-4417-a144-e9bfdb11b89f" targetNamespace="http://schemas.microsoft.com/office/2006/metadata/properties" ma:root="true" ma:fieldsID="6d5ffd7df3aea41f031c83ad6b8a5aa3" ns1:_="" ns2:_="">
    <xsd:import namespace="http://schemas.microsoft.com/sharepoint/v3"/>
    <xsd:import namespace="a495ef1b-0c32-4417-a144-e9bfdb11b89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5ef1b-0c32-4417-a144-e9bfdb11b89f" elementFormDefault="qualified">
    <xsd:import namespace="http://schemas.microsoft.com/office/2006/documentManagement/types"/>
    <xsd:import namespace="http://schemas.microsoft.com/office/infopath/2007/PartnerControls"/>
    <xsd:element name="Year" ma:index="10" nillable="true" ma:displayName="Year" ma:format="DateOnly" ma:internalName="Year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Year xmlns="a495ef1b-0c32-4417-a144-e9bfdb11b89f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264030C-2B7E-4728-B0DD-56C9F26D22E7}"/>
</file>

<file path=customXml/itemProps2.xml><?xml version="1.0" encoding="utf-8"?>
<ds:datastoreItem xmlns:ds="http://schemas.openxmlformats.org/officeDocument/2006/customXml" ds:itemID="{165DCE79-27E7-4B55-ADA2-C6EAD57223C6}"/>
</file>

<file path=customXml/itemProps3.xml><?xml version="1.0" encoding="utf-8"?>
<ds:datastoreItem xmlns:ds="http://schemas.openxmlformats.org/officeDocument/2006/customXml" ds:itemID="{4DADA65A-DE27-44FF-8DA5-CBD76965D1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837</Words>
  <Application>Microsoft Office PowerPoint</Application>
  <PresentationFormat>Custom</PresentationFormat>
  <Paragraphs>139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Main Event</vt:lpstr>
      <vt:lpstr>Goldilocks and the haematologist</vt:lpstr>
      <vt:lpstr>overview</vt:lpstr>
      <vt:lpstr>Slide 3</vt:lpstr>
      <vt:lpstr>Iron regulation</vt:lpstr>
      <vt:lpstr>Factors influencing iron absorption</vt:lpstr>
      <vt:lpstr>Interpretation of iron studies</vt:lpstr>
      <vt:lpstr>Anaemia of Chronic Disease (aocd) vs Iron Deficiency Anaemia (ida)</vt:lpstr>
      <vt:lpstr>Iron Studies</vt:lpstr>
      <vt:lpstr>Iron Studies</vt:lpstr>
      <vt:lpstr>Co-existing AoCD and IDA</vt:lpstr>
      <vt:lpstr>differentiating AoCD and IDA </vt:lpstr>
      <vt:lpstr>special considerations: Renal Patients</vt:lpstr>
      <vt:lpstr>Aocd/ida – who to refer</vt:lpstr>
      <vt:lpstr>high ferritin: approach to investigation</vt:lpstr>
      <vt:lpstr>High ferritin - history</vt:lpstr>
      <vt:lpstr>High ferritin - investigation</vt:lpstr>
      <vt:lpstr>Understanding hfe gene results</vt:lpstr>
      <vt:lpstr>Slide 18</vt:lpstr>
      <vt:lpstr>High ferritin – who to refer</vt:lpstr>
      <vt:lpstr>References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Meeting Interpretation of iron studies and high ferritins </dc:title>
  <dc:creator>Nicole Priddee</dc:creator>
  <cp:lastModifiedBy>Wendy Hannant</cp:lastModifiedBy>
  <cp:revision>41</cp:revision>
  <dcterms:created xsi:type="dcterms:W3CDTF">2018-01-13T20:03:22Z</dcterms:created>
  <dcterms:modified xsi:type="dcterms:W3CDTF">2018-01-25T08:49:46Z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0x01010049193391C0A2794A88CB2421906A0542</vt:lpwstr>
  </property>
</Properties>
</file>