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7" r:id="rId7"/>
    <p:sldId id="266" r:id="rId8"/>
    <p:sldId id="261" r:id="rId9"/>
    <p:sldId id="263" r:id="rId10"/>
    <p:sldId id="270" r:id="rId11"/>
    <p:sldId id="264" r:id="rId12"/>
    <p:sldId id="268" r:id="rId13"/>
    <p:sldId id="269" r:id="rId14"/>
    <p:sldId id="271" r:id="rId15"/>
    <p:sldId id="265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anjapp:Downloads:Copy%20of%20hf%20pathway%20template%20AGJ%202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anjapp:Downloads:Copy%20of%20hf%20pathway%20template%20AGJ%202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8"/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Suitability of referrals for pathway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Referral!$H$34:$H$38</c:f>
              <c:strCache>
                <c:ptCount val="5"/>
                <c:pt idx="0">
                  <c:v>Suitable</c:v>
                </c:pt>
                <c:pt idx="1">
                  <c:v>Known HF / LVSD</c:v>
                </c:pt>
                <c:pt idx="2">
                  <c:v>Suspected non-HF diagnosis</c:v>
                </c:pt>
                <c:pt idx="3">
                  <c:v>Under active cardio F/U</c:v>
                </c:pt>
                <c:pt idx="4">
                  <c:v>Declined</c:v>
                </c:pt>
              </c:strCache>
            </c:strRef>
          </c:cat>
          <c:val>
            <c:numRef>
              <c:f>Referral!$I$34:$I$38</c:f>
              <c:numCache>
                <c:formatCode>General</c:formatCode>
                <c:ptCount val="5"/>
                <c:pt idx="0">
                  <c:v>62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624201091103407"/>
          <c:y val="0.28726234454338095"/>
          <c:w val="0.32419808728762312"/>
          <c:h val="0.50423822921090089"/>
        </c:manualLayout>
      </c:layout>
    </c:legend>
    <c:plotVisOnly val="1"/>
    <c:dispBlanksAs val="zero"/>
  </c:chart>
  <c:txPr>
    <a:bodyPr/>
    <a:lstStyle/>
    <a:p>
      <a:pPr>
        <a:defRPr sz="14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v>LVSD</c:v>
          </c:tx>
          <c:cat>
            <c:strRef>
              <c:f>Referral!$H$66:$H$68</c:f>
              <c:strCache>
                <c:ptCount val="3"/>
                <c:pt idx="0">
                  <c:v>Grey zone</c:v>
                </c:pt>
                <c:pt idx="1">
                  <c:v>High</c:v>
                </c:pt>
                <c:pt idx="2">
                  <c:v>No test</c:v>
                </c:pt>
              </c:strCache>
            </c:strRef>
          </c:cat>
          <c:val>
            <c:numRef>
              <c:f>Referral!$I$66:$I$68</c:f>
              <c:numCache>
                <c:formatCode>General</c:formatCode>
                <c:ptCount val="3"/>
                <c:pt idx="0">
                  <c:v>0</c:v>
                </c:pt>
                <c:pt idx="1">
                  <c:v>44</c:v>
                </c:pt>
                <c:pt idx="2">
                  <c:v>28</c:v>
                </c:pt>
              </c:numCache>
            </c:numRef>
          </c:val>
        </c:ser>
        <c:ser>
          <c:idx val="1"/>
          <c:order val="1"/>
          <c:tx>
            <c:v>HEFPEF</c:v>
          </c:tx>
          <c:cat>
            <c:strRef>
              <c:f>Referral!$H$66:$H$68</c:f>
              <c:strCache>
                <c:ptCount val="3"/>
                <c:pt idx="0">
                  <c:v>Grey zone</c:v>
                </c:pt>
                <c:pt idx="1">
                  <c:v>High</c:v>
                </c:pt>
                <c:pt idx="2">
                  <c:v>No test</c:v>
                </c:pt>
              </c:strCache>
            </c:strRef>
          </c:cat>
          <c:val>
            <c:numRef>
              <c:f>Referral!$J$66:$J$68</c:f>
              <c:numCache>
                <c:formatCode>General</c:formatCode>
                <c:ptCount val="3"/>
                <c:pt idx="0">
                  <c:v>25</c:v>
                </c:pt>
                <c:pt idx="1">
                  <c:v>31</c:v>
                </c:pt>
                <c:pt idx="2">
                  <c:v>22</c:v>
                </c:pt>
              </c:numCache>
            </c:numRef>
          </c:val>
        </c:ser>
        <c:dLbls/>
        <c:axId val="76804480"/>
        <c:axId val="76806400"/>
      </c:barChart>
      <c:catAx>
        <c:axId val="76804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NTproBNP category</a:t>
                </a:r>
              </a:p>
            </c:rich>
          </c:tx>
          <c:layout>
            <c:manualLayout>
              <c:xMode val="edge"/>
              <c:yMode val="edge"/>
              <c:x val="0.32889930901148406"/>
              <c:y val="0.91543938040369899"/>
            </c:manualLayout>
          </c:layout>
        </c:title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6806400"/>
        <c:crosses val="autoZero"/>
        <c:auto val="1"/>
        <c:lblAlgn val="ctr"/>
        <c:lblOffset val="100"/>
      </c:catAx>
      <c:valAx>
        <c:axId val="768064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Proportion</a:t>
                </a:r>
                <a:r>
                  <a:rPr lang="en-US" sz="2000" baseline="0"/>
                  <a:t> of patients with HF (%)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1.3130986591409703E-2"/>
              <c:y val="7.9217415720932105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804480"/>
        <c:crosses val="autoZero"/>
        <c:crossBetween val="between"/>
      </c:valAx>
    </c:plotArea>
    <c:legend>
      <c:legendPos val="r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69B63-EE79-41F1-99EA-24C42548133A}" type="datetimeFigureOut">
              <a:rPr lang="en-GB" smtClean="0"/>
              <a:pPr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DFB65-F43C-4BC4-96FB-3820E24DDB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5976664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Rapid access diagnostic pathway for suspected HF in primary care:</a:t>
            </a:r>
            <a:b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The first 3 months...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Dr Alan Japp</a:t>
            </a:r>
            <a:b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Dr Sara Jenks</a:t>
            </a:r>
            <a:b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Dr Clare McRae</a:t>
            </a:r>
            <a:b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Dr Sebastian Peter</a:t>
            </a:r>
            <a:r>
              <a:rPr lang="en-GB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936104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Outcomes - Summary</a:t>
            </a: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Of 55 patients who have come through pathway:</a:t>
            </a: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22 (40%) diagnosed with heart failure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12 LVSD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10 HF with preserved EF</a:t>
            </a:r>
          </a:p>
          <a:p>
            <a:pPr lvl="1">
              <a:buNone/>
            </a:pPr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ime from referral to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sample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Average = 5 days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 samples &gt; 13 days</a:t>
            </a:r>
          </a:p>
          <a:p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ime from referral (with blood sample) to diagnosis (rule in or rule out of HF):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Overall average = 21 days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Patients diagnosed with HF = 19 days</a:t>
            </a:r>
          </a:p>
          <a:p>
            <a:pPr lvl="1"/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75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72008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Outcomes by 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b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1. Negative BNP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(&lt;125 </a:t>
            </a:r>
            <a:r>
              <a:rPr lang="en-GB" sz="2800" b="1" dirty="0" err="1" smtClean="0">
                <a:solidFill>
                  <a:schemeClr val="tx2">
                    <a:lumMod val="75000"/>
                  </a:schemeClr>
                </a:solidFill>
              </a:rPr>
              <a:t>pg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/ml)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11256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 = 11 patients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Mean time to diagnosis (rule out of HF) = 8 days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 subsequent deaths or hospital admissions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4 referred for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resp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evaluation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1 referred to weight management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programme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1 assessed and treated for possible DVT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1 referred for general cardiology opinion (?IHD)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1 diagnosed obesity and hypertension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oedema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due to CCB and CVI</a:t>
            </a: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6805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 = 8 patients (mean age = 81 years)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 LVSD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x2 patients with HEFPEF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x6 non-HF diagnoses</a:t>
            </a: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Outcomes by </a:t>
            </a:r>
            <a:r>
              <a:rPr lang="en-GB" sz="3600" b="1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b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100" b="1" dirty="0" smtClean="0">
                <a:solidFill>
                  <a:schemeClr val="tx2">
                    <a:lumMod val="75000"/>
                  </a:schemeClr>
                </a:solidFill>
              </a:rPr>
              <a:t>2. ‘Grey zone’ BNP (126-400 </a:t>
            </a:r>
            <a:r>
              <a:rPr lang="en-GB" sz="3100" b="1" dirty="0" err="1" smtClean="0">
                <a:solidFill>
                  <a:schemeClr val="tx2">
                    <a:lumMod val="75000"/>
                  </a:schemeClr>
                </a:solidFill>
              </a:rPr>
              <a:t>pg</a:t>
            </a:r>
            <a:r>
              <a:rPr lang="en-GB" sz="3100" b="1" dirty="0" smtClean="0">
                <a:solidFill>
                  <a:schemeClr val="tx2">
                    <a:lumMod val="75000"/>
                  </a:schemeClr>
                </a:solidFill>
              </a:rPr>
              <a:t>/mL)</a:t>
            </a:r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288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6805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 = 16 patients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12 patients (75%) diagnosed with HF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7 patients LVSD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5 patients HEFPEF (x1 constrictive pericarditis)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 admitted to hospital pre-evaluation (&gt;10,000)</a:t>
            </a: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 patient severe aortic stenosis (TAVI 6 weeks)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Outcomes by </a:t>
            </a:r>
            <a:r>
              <a:rPr lang="en-GB" sz="3600" b="1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b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100" b="1" dirty="0" smtClean="0">
                <a:solidFill>
                  <a:schemeClr val="tx2">
                    <a:lumMod val="75000"/>
                  </a:schemeClr>
                </a:solidFill>
              </a:rPr>
              <a:t>3. High BNP (&gt;400 </a:t>
            </a:r>
            <a:r>
              <a:rPr lang="en-GB" sz="3100" b="1" dirty="0" err="1" smtClean="0">
                <a:solidFill>
                  <a:schemeClr val="tx2">
                    <a:lumMod val="75000"/>
                  </a:schemeClr>
                </a:solidFill>
              </a:rPr>
              <a:t>pg</a:t>
            </a:r>
            <a:r>
              <a:rPr lang="en-GB" sz="3100" b="1" dirty="0" smtClean="0">
                <a:solidFill>
                  <a:schemeClr val="tx2">
                    <a:lumMod val="75000"/>
                  </a:schemeClr>
                </a:solidFill>
              </a:rPr>
              <a:t>/mL)</a:t>
            </a: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774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6805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 = 18 patients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patients (50%) diagnosed with HF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patients LVSD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patients HEFPEF 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admitted to hospital pre-evaluation </a:t>
            </a: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Outcomes by </a:t>
            </a:r>
            <a:r>
              <a:rPr lang="en-GB" sz="3600" b="1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b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1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GB" sz="3100" b="1" dirty="0" smtClean="0">
                <a:solidFill>
                  <a:schemeClr val="tx2">
                    <a:lumMod val="75000"/>
                  </a:schemeClr>
                </a:solidFill>
              </a:rPr>
              <a:t>. No BNP test</a:t>
            </a: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341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1008112"/>
          </a:xfrm>
        </p:spPr>
        <p:txBody>
          <a:bodyPr>
            <a:noAutofit/>
          </a:bodyPr>
          <a:lstStyle/>
          <a:p>
            <a:r>
              <a:rPr lang="en-GB" sz="3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  <a:t>Incidence of LVSD / HEFPEF by </a:t>
            </a:r>
            <a:r>
              <a:rPr lang="en-GB" sz="3000" b="1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GB" sz="3000" b="1" dirty="0" smtClean="0">
                <a:solidFill>
                  <a:schemeClr val="tx2">
                    <a:lumMod val="75000"/>
                  </a:schemeClr>
                </a:solidFill>
              </a:rPr>
              <a:t> category</a:t>
            </a:r>
            <a:r>
              <a:rPr lang="en-GB" sz="3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000" b="1" dirty="0">
                <a:solidFill>
                  <a:schemeClr val="tx2">
                    <a:lumMod val="75000"/>
                  </a:schemeClr>
                </a:solidFill>
              </a:rPr>
            </a:br>
            <a:endParaRPr lang="en-GB" sz="3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6088974"/>
              </p:ext>
            </p:extLst>
          </p:nvPr>
        </p:nvGraphicFramePr>
        <p:xfrm>
          <a:off x="1115616" y="1124744"/>
          <a:ext cx="69847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Conclusions</a:t>
            </a:r>
            <a:r>
              <a:rPr lang="en-GB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tx2">
                    <a:lumMod val="75000"/>
                  </a:schemeClr>
                </a:solidFill>
              </a:rPr>
            </a:b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1125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Promising preliminary data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Probably sustainable!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Negative BNP patients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no harm; alternative Ix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Room to improve on time to HF diagnosis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Consider increasing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threshold?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017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Thanks</a:t>
            </a:r>
            <a:r>
              <a:rPr lang="en-GB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tx2">
                    <a:lumMod val="75000"/>
                  </a:schemeClr>
                </a:solidFill>
              </a:rPr>
            </a:b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511256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HF Nurses (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esp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Janet Reid, Shirley Robertson)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Dr Martin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Denvir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Biochemistry labs team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Referring GPs!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75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2344164" y="260648"/>
            <a:ext cx="435754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Suspected new heart failure in community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480150" y="915689"/>
            <a:ext cx="3287379" cy="17547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1814607" y="1070351"/>
            <a:ext cx="2520981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Both entry criteria met?</a:t>
            </a:r>
            <a:endParaRPr lang="en-US" sz="1600" b="1" dirty="0"/>
          </a:p>
        </p:txBody>
      </p:sp>
      <p:sp>
        <p:nvSpPr>
          <p:cNvPr id="8" name="Down Arrow 7"/>
          <p:cNvSpPr/>
          <p:nvPr/>
        </p:nvSpPr>
        <p:spPr>
          <a:xfrm>
            <a:off x="2793904" y="2734295"/>
            <a:ext cx="484632" cy="684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30"/>
          <p:cNvSpPr txBox="1"/>
          <p:nvPr/>
        </p:nvSpPr>
        <p:spPr>
          <a:xfrm>
            <a:off x="1427626" y="3440327"/>
            <a:ext cx="3339903" cy="1692771"/>
          </a:xfrm>
          <a:prstGeom prst="rect">
            <a:avLst/>
          </a:prstGeom>
          <a:solidFill>
            <a:srgbClr val="95373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00" b="1" dirty="0" smtClean="0">
              <a:solidFill>
                <a:schemeClr val="bg2"/>
              </a:solidFill>
            </a:endParaRPr>
          </a:p>
          <a:p>
            <a:pPr algn="ctr"/>
            <a:endParaRPr lang="en-US" sz="1300" b="1" dirty="0" smtClean="0">
              <a:solidFill>
                <a:schemeClr val="bg2"/>
              </a:solidFill>
            </a:endParaRPr>
          </a:p>
          <a:p>
            <a:pPr algn="ctr"/>
            <a:endParaRPr lang="en-US" sz="1300" b="1" dirty="0" smtClean="0">
              <a:solidFill>
                <a:schemeClr val="bg2"/>
              </a:solidFill>
            </a:endParaRPr>
          </a:p>
          <a:p>
            <a:pPr algn="ctr"/>
            <a:r>
              <a:rPr lang="en-US" sz="1300" b="1" dirty="0" smtClean="0">
                <a:solidFill>
                  <a:schemeClr val="bg2"/>
                </a:solidFill>
              </a:rPr>
              <a:t>1. Send bloods from Heart Failure Diagnosis ICE</a:t>
            </a:r>
          </a:p>
          <a:p>
            <a:pPr algn="ctr"/>
            <a:r>
              <a:rPr lang="en-US" sz="1300" b="1" dirty="0" smtClean="0">
                <a:solidFill>
                  <a:schemeClr val="bg2"/>
                </a:solidFill>
              </a:rPr>
              <a:t>2. SCI </a:t>
            </a:r>
            <a:r>
              <a:rPr lang="en-US" sz="1300" b="1" dirty="0">
                <a:solidFill>
                  <a:schemeClr val="bg2"/>
                </a:solidFill>
              </a:rPr>
              <a:t>Referral Heart Failure (NRIE, Cardiology</a:t>
            </a:r>
            <a:r>
              <a:rPr lang="en-US" sz="1300" b="1" dirty="0" smtClean="0">
                <a:solidFill>
                  <a:schemeClr val="bg2"/>
                </a:solidFill>
              </a:rPr>
              <a:t>) – please include key referral info</a:t>
            </a:r>
            <a:endParaRPr lang="en-US" sz="1300" b="1" dirty="0" smtClean="0">
              <a:solidFill>
                <a:schemeClr val="tx2"/>
              </a:solidFill>
            </a:endParaRPr>
          </a:p>
          <a:p>
            <a:pPr algn="ctr"/>
            <a:endParaRPr lang="en-US" sz="13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2947" y="2857700"/>
            <a:ext cx="551406" cy="3139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Yes</a:t>
            </a:r>
          </a:p>
        </p:txBody>
      </p:sp>
      <p:sp>
        <p:nvSpPr>
          <p:cNvPr id="11" name="TextBox 34"/>
          <p:cNvSpPr txBox="1"/>
          <p:nvPr/>
        </p:nvSpPr>
        <p:spPr>
          <a:xfrm>
            <a:off x="5755204" y="1381879"/>
            <a:ext cx="1961169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Not eligible for pathway: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Consider general cardiology referral</a:t>
            </a:r>
          </a:p>
        </p:txBody>
      </p:sp>
      <p:sp>
        <p:nvSpPr>
          <p:cNvPr id="12" name="TextBox 36"/>
          <p:cNvSpPr txBox="1"/>
          <p:nvPr/>
        </p:nvSpPr>
        <p:spPr>
          <a:xfrm>
            <a:off x="1814607" y="3544058"/>
            <a:ext cx="2520981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smtClean="0"/>
              <a:t>GP Action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4859871" y="1293219"/>
            <a:ext cx="460382" cy="3139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b="1">
                <a:solidFill>
                  <a:schemeClr val="tx2">
                    <a:lumMod val="75000"/>
                  </a:schemeClr>
                </a:solidFill>
              </a:rPr>
              <a:t>No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59537" y="1466943"/>
            <a:ext cx="3196070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sz="1400" b="1" dirty="0" err="1" smtClean="0">
                <a:solidFill>
                  <a:srgbClr val="FFFFFF"/>
                </a:solidFill>
              </a:rPr>
              <a:t>Exertional</a:t>
            </a:r>
            <a:r>
              <a:rPr lang="en-US" sz="1400" b="1" dirty="0" smtClean="0">
                <a:solidFill>
                  <a:srgbClr val="FFFFFF"/>
                </a:solidFill>
              </a:rPr>
              <a:t> or nocturnal </a:t>
            </a:r>
            <a:r>
              <a:rPr lang="en-US" sz="1400" b="1" dirty="0" err="1" smtClean="0">
                <a:solidFill>
                  <a:srgbClr val="FFFFFF"/>
                </a:solidFill>
              </a:rPr>
              <a:t>dyspnoea</a:t>
            </a:r>
            <a:r>
              <a:rPr lang="en-US" sz="1400" b="1" dirty="0" smtClean="0">
                <a:solidFill>
                  <a:srgbClr val="FFFFFF"/>
                </a:solidFill>
              </a:rPr>
              <a:t>: new-onset or major worsening</a:t>
            </a:r>
          </a:p>
          <a:p>
            <a:pPr marL="342900" indent="-342900">
              <a:buAutoNum type="arabicPeriod"/>
            </a:pPr>
            <a:endParaRPr lang="en-US" sz="800" b="1" dirty="0" smtClean="0">
              <a:solidFill>
                <a:srgbClr val="FFFFFF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 smtClean="0">
                <a:solidFill>
                  <a:srgbClr val="FFFFFF"/>
                </a:solidFill>
              </a:rPr>
              <a:t>No echo or cardio review (for </a:t>
            </a:r>
            <a:r>
              <a:rPr lang="en-US" sz="1400" b="1" dirty="0" err="1" smtClean="0">
                <a:solidFill>
                  <a:srgbClr val="FFFFFF"/>
                </a:solidFill>
              </a:rPr>
              <a:t>dyspnoea</a:t>
            </a:r>
            <a:r>
              <a:rPr lang="en-US" sz="1400" b="1" dirty="0" smtClean="0">
                <a:solidFill>
                  <a:srgbClr val="FFFFFF"/>
                </a:solidFill>
              </a:rPr>
              <a:t>) within last 12 months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4906379" y="1554946"/>
            <a:ext cx="484632" cy="58904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182024" y="3091628"/>
            <a:ext cx="2469867" cy="2543660"/>
            <a:chOff x="426018" y="3139235"/>
            <a:chExt cx="5040610" cy="1634930"/>
          </a:xfrm>
          <a:solidFill>
            <a:schemeClr val="accent2">
              <a:lumMod val="75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26018" y="3139235"/>
              <a:ext cx="5040610" cy="1627666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/>
            </a:p>
          </p:txBody>
        </p:sp>
        <p:sp>
          <p:nvSpPr>
            <p:cNvPr id="18" name="TextBox 49"/>
            <p:cNvSpPr txBox="1"/>
            <p:nvPr/>
          </p:nvSpPr>
          <p:spPr>
            <a:xfrm>
              <a:off x="1346409" y="3217328"/>
              <a:ext cx="3427901" cy="184176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dirty="0" smtClean="0"/>
                <a:t>Key referral info</a:t>
              </a:r>
              <a:endParaRPr lang="en-US" sz="15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1570" y="3458645"/>
              <a:ext cx="4715047" cy="13155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Previous MI</a:t>
              </a: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Response </a:t>
              </a:r>
              <a:r>
                <a:rPr lang="en-US" sz="1300" b="1" dirty="0">
                  <a:solidFill>
                    <a:srgbClr val="FFFFFF"/>
                  </a:solidFill>
                </a:rPr>
                <a:t>to </a:t>
              </a:r>
              <a:r>
                <a:rPr lang="en-US" sz="1300" b="1" dirty="0" smtClean="0">
                  <a:solidFill>
                    <a:srgbClr val="FFFFFF"/>
                  </a:solidFill>
                </a:rPr>
                <a:t>diuretics</a:t>
              </a: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err="1" smtClean="0">
                  <a:solidFill>
                    <a:srgbClr val="FFFFFF"/>
                  </a:solidFill>
                </a:rPr>
                <a:t>Orthopnoea</a:t>
              </a:r>
              <a:r>
                <a:rPr lang="en-US" sz="1300" b="1" dirty="0" smtClean="0">
                  <a:solidFill>
                    <a:srgbClr val="FFFFFF"/>
                  </a:solidFill>
                </a:rPr>
                <a:t> </a:t>
              </a:r>
              <a:r>
                <a:rPr lang="en-US" sz="1300" b="1" dirty="0">
                  <a:solidFill>
                    <a:srgbClr val="FFFFFF"/>
                  </a:solidFill>
                </a:rPr>
                <a:t>/ </a:t>
              </a:r>
              <a:r>
                <a:rPr lang="en-US" sz="1300" b="1" dirty="0" smtClean="0">
                  <a:solidFill>
                    <a:srgbClr val="FFFFFF"/>
                  </a:solidFill>
                </a:rPr>
                <a:t>PND</a:t>
              </a: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High JVP, ankle </a:t>
              </a:r>
              <a:r>
                <a:rPr lang="en-US" sz="1300" b="1" dirty="0" err="1" smtClean="0">
                  <a:solidFill>
                    <a:srgbClr val="FFFFFF"/>
                  </a:solidFill>
                </a:rPr>
                <a:t>oedema</a:t>
              </a:r>
              <a:endParaRPr lang="en-US" sz="1300" b="1" dirty="0" smtClean="0">
                <a:solidFill>
                  <a:srgbClr val="FFFFFF"/>
                </a:solidFill>
              </a:endParaRP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CXR abnormalities</a:t>
              </a:r>
              <a:endParaRPr lang="en-US" sz="1300" b="1" baseline="30000" dirty="0" smtClean="0">
                <a:solidFill>
                  <a:srgbClr val="FFFFFF"/>
                </a:solidFill>
              </a:endParaRP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Abnormal ECG </a:t>
              </a:r>
              <a:r>
                <a:rPr lang="en-US" sz="1300" b="1" dirty="0" smtClean="0">
                  <a:solidFill>
                    <a:schemeClr val="bg1"/>
                  </a:solidFill>
                </a:rPr>
                <a:t>(</a:t>
              </a:r>
              <a:r>
                <a:rPr lang="en-US" sz="1300" b="1" i="1" dirty="0" smtClean="0">
                  <a:solidFill>
                    <a:schemeClr val="bg1"/>
                  </a:solidFill>
                </a:rPr>
                <a:t>LBBB/Q waves/LVH/AF</a:t>
              </a:r>
              <a:endParaRPr lang="en-GB" sz="1300" b="1" dirty="0" smtClean="0">
                <a:solidFill>
                  <a:srgbClr val="FFFFFF"/>
                </a:solidFill>
              </a:endParaRPr>
            </a:p>
            <a:p>
              <a:pPr marL="108000" algn="ctr"/>
              <a:endParaRPr lang="en-GB" sz="900" b="1" dirty="0" smtClean="0">
                <a:solidFill>
                  <a:srgbClr val="FFFFFF"/>
                </a:solidFill>
              </a:endParaRPr>
            </a:p>
            <a:p>
              <a:pPr marL="108000" algn="ctr"/>
              <a:r>
                <a:rPr lang="en-GB" sz="1300" b="1" dirty="0" smtClean="0">
                  <a:solidFill>
                    <a:srgbClr val="FFFFFF"/>
                  </a:solidFill>
                </a:rPr>
                <a:t>N.B. CXR and ECG helpful but not essential prior to referral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2344164" y="260648"/>
            <a:ext cx="435754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Suspected new heart failure in community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480150" y="915689"/>
            <a:ext cx="3287379" cy="17547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1814607" y="1070351"/>
            <a:ext cx="2520981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Both entry criteria met?</a:t>
            </a:r>
            <a:endParaRPr lang="en-US" sz="1600" b="1" dirty="0"/>
          </a:p>
        </p:txBody>
      </p:sp>
      <p:sp>
        <p:nvSpPr>
          <p:cNvPr id="8" name="Down Arrow 7"/>
          <p:cNvSpPr/>
          <p:nvPr/>
        </p:nvSpPr>
        <p:spPr>
          <a:xfrm>
            <a:off x="2793904" y="2734295"/>
            <a:ext cx="484632" cy="684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30"/>
          <p:cNvSpPr txBox="1"/>
          <p:nvPr/>
        </p:nvSpPr>
        <p:spPr>
          <a:xfrm>
            <a:off x="1427626" y="3440327"/>
            <a:ext cx="3339903" cy="1692771"/>
          </a:xfrm>
          <a:prstGeom prst="rect">
            <a:avLst/>
          </a:prstGeom>
          <a:solidFill>
            <a:srgbClr val="95373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00" b="1" dirty="0" smtClean="0">
              <a:solidFill>
                <a:schemeClr val="bg2"/>
              </a:solidFill>
            </a:endParaRPr>
          </a:p>
          <a:p>
            <a:pPr algn="ctr"/>
            <a:endParaRPr lang="en-US" sz="1300" b="1" dirty="0" smtClean="0">
              <a:solidFill>
                <a:schemeClr val="bg2"/>
              </a:solidFill>
            </a:endParaRPr>
          </a:p>
          <a:p>
            <a:pPr algn="ctr"/>
            <a:endParaRPr lang="en-US" sz="1300" b="1" dirty="0" smtClean="0">
              <a:solidFill>
                <a:schemeClr val="bg2"/>
              </a:solidFill>
            </a:endParaRPr>
          </a:p>
          <a:p>
            <a:pPr algn="ctr"/>
            <a:r>
              <a:rPr lang="en-US" sz="1300" b="1" dirty="0" smtClean="0">
                <a:solidFill>
                  <a:schemeClr val="bg2"/>
                </a:solidFill>
              </a:rPr>
              <a:t>1. Send bloods from Heart Failure Diagnosis ICE</a:t>
            </a:r>
          </a:p>
          <a:p>
            <a:pPr algn="ctr"/>
            <a:r>
              <a:rPr lang="en-US" sz="1300" b="1" dirty="0" smtClean="0">
                <a:solidFill>
                  <a:schemeClr val="bg2"/>
                </a:solidFill>
              </a:rPr>
              <a:t>2. SCI </a:t>
            </a:r>
            <a:r>
              <a:rPr lang="en-US" sz="1300" b="1" dirty="0">
                <a:solidFill>
                  <a:schemeClr val="bg2"/>
                </a:solidFill>
              </a:rPr>
              <a:t>Referral Heart Failure (NRIE, Cardiology</a:t>
            </a:r>
            <a:r>
              <a:rPr lang="en-US" sz="1300" b="1" dirty="0" smtClean="0">
                <a:solidFill>
                  <a:schemeClr val="bg2"/>
                </a:solidFill>
              </a:rPr>
              <a:t>) – please include key referral info</a:t>
            </a:r>
            <a:endParaRPr lang="en-US" sz="1300" b="1" dirty="0" smtClean="0">
              <a:solidFill>
                <a:schemeClr val="tx2"/>
              </a:solidFill>
            </a:endParaRPr>
          </a:p>
          <a:p>
            <a:pPr algn="ctr"/>
            <a:endParaRPr lang="en-US" sz="13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2947" y="2857700"/>
            <a:ext cx="551406" cy="3139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Yes</a:t>
            </a:r>
          </a:p>
        </p:txBody>
      </p:sp>
      <p:sp>
        <p:nvSpPr>
          <p:cNvPr id="11" name="TextBox 34"/>
          <p:cNvSpPr txBox="1"/>
          <p:nvPr/>
        </p:nvSpPr>
        <p:spPr>
          <a:xfrm>
            <a:off x="5755204" y="1381879"/>
            <a:ext cx="1961169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Not eligible for pathway: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Consider general cardiology referral</a:t>
            </a:r>
          </a:p>
        </p:txBody>
      </p:sp>
      <p:sp>
        <p:nvSpPr>
          <p:cNvPr id="12" name="TextBox 36"/>
          <p:cNvSpPr txBox="1"/>
          <p:nvPr/>
        </p:nvSpPr>
        <p:spPr>
          <a:xfrm>
            <a:off x="1814607" y="3544058"/>
            <a:ext cx="2520981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smtClean="0"/>
              <a:t>GP Action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4859871" y="1293219"/>
            <a:ext cx="460382" cy="3139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b="1">
                <a:solidFill>
                  <a:schemeClr val="tx2">
                    <a:lumMod val="75000"/>
                  </a:schemeClr>
                </a:solidFill>
              </a:rPr>
              <a:t>No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59537" y="1466943"/>
            <a:ext cx="3196070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sz="1400" b="1" dirty="0" err="1" smtClean="0">
                <a:solidFill>
                  <a:srgbClr val="FFFFFF"/>
                </a:solidFill>
              </a:rPr>
              <a:t>Exertional</a:t>
            </a:r>
            <a:r>
              <a:rPr lang="en-US" sz="1400" b="1" dirty="0" smtClean="0">
                <a:solidFill>
                  <a:srgbClr val="FFFFFF"/>
                </a:solidFill>
              </a:rPr>
              <a:t> or nocturnal </a:t>
            </a:r>
            <a:r>
              <a:rPr lang="en-US" sz="1400" b="1" dirty="0" err="1" smtClean="0">
                <a:solidFill>
                  <a:srgbClr val="FFFFFF"/>
                </a:solidFill>
              </a:rPr>
              <a:t>dyspnoea</a:t>
            </a:r>
            <a:r>
              <a:rPr lang="en-US" sz="1400" b="1" dirty="0" smtClean="0">
                <a:solidFill>
                  <a:srgbClr val="FFFFFF"/>
                </a:solidFill>
              </a:rPr>
              <a:t>: new-onset or major worsening</a:t>
            </a:r>
          </a:p>
          <a:p>
            <a:pPr marL="342900" indent="-342900">
              <a:buAutoNum type="arabicPeriod"/>
            </a:pPr>
            <a:endParaRPr lang="en-US" sz="800" b="1" dirty="0" smtClean="0">
              <a:solidFill>
                <a:srgbClr val="FFFFFF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 smtClean="0">
                <a:solidFill>
                  <a:srgbClr val="FFFFFF"/>
                </a:solidFill>
              </a:rPr>
              <a:t>No echo or cardio review (for </a:t>
            </a:r>
            <a:r>
              <a:rPr lang="en-US" sz="1400" b="1" dirty="0" err="1" smtClean="0">
                <a:solidFill>
                  <a:srgbClr val="FFFFFF"/>
                </a:solidFill>
              </a:rPr>
              <a:t>dyspnoea</a:t>
            </a:r>
            <a:r>
              <a:rPr lang="en-US" sz="1400" b="1" dirty="0" smtClean="0">
                <a:solidFill>
                  <a:srgbClr val="FFFFFF"/>
                </a:solidFill>
              </a:rPr>
              <a:t>) within last 12 months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4906379" y="1554946"/>
            <a:ext cx="484632" cy="58904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" name="Group 15"/>
          <p:cNvGrpSpPr/>
          <p:nvPr/>
        </p:nvGrpSpPr>
        <p:grpSpPr>
          <a:xfrm>
            <a:off x="5182024" y="3091628"/>
            <a:ext cx="2469867" cy="2543660"/>
            <a:chOff x="426018" y="3139235"/>
            <a:chExt cx="5040610" cy="1634930"/>
          </a:xfrm>
          <a:solidFill>
            <a:schemeClr val="accent2">
              <a:lumMod val="75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26018" y="3139235"/>
              <a:ext cx="5040610" cy="1627666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/>
            </a:p>
          </p:txBody>
        </p:sp>
        <p:sp>
          <p:nvSpPr>
            <p:cNvPr id="18" name="TextBox 49"/>
            <p:cNvSpPr txBox="1"/>
            <p:nvPr/>
          </p:nvSpPr>
          <p:spPr>
            <a:xfrm>
              <a:off x="1346409" y="3217328"/>
              <a:ext cx="3427901" cy="184176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dirty="0" smtClean="0"/>
                <a:t>Key referral info</a:t>
              </a:r>
              <a:endParaRPr lang="en-US" sz="15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1570" y="3458645"/>
              <a:ext cx="4715047" cy="13155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Previous MI</a:t>
              </a: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Response </a:t>
              </a:r>
              <a:r>
                <a:rPr lang="en-US" sz="1300" b="1" dirty="0">
                  <a:solidFill>
                    <a:srgbClr val="FFFFFF"/>
                  </a:solidFill>
                </a:rPr>
                <a:t>to </a:t>
              </a:r>
              <a:r>
                <a:rPr lang="en-US" sz="1300" b="1" dirty="0" smtClean="0">
                  <a:solidFill>
                    <a:srgbClr val="FFFFFF"/>
                  </a:solidFill>
                </a:rPr>
                <a:t>diuretics</a:t>
              </a: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err="1" smtClean="0">
                  <a:solidFill>
                    <a:srgbClr val="FFFFFF"/>
                  </a:solidFill>
                </a:rPr>
                <a:t>Orthopnoea</a:t>
              </a:r>
              <a:r>
                <a:rPr lang="en-US" sz="1300" b="1" dirty="0" smtClean="0">
                  <a:solidFill>
                    <a:srgbClr val="FFFFFF"/>
                  </a:solidFill>
                </a:rPr>
                <a:t> </a:t>
              </a:r>
              <a:r>
                <a:rPr lang="en-US" sz="1300" b="1" dirty="0">
                  <a:solidFill>
                    <a:srgbClr val="FFFFFF"/>
                  </a:solidFill>
                </a:rPr>
                <a:t>/ </a:t>
              </a:r>
              <a:r>
                <a:rPr lang="en-US" sz="1300" b="1" dirty="0" smtClean="0">
                  <a:solidFill>
                    <a:srgbClr val="FFFFFF"/>
                  </a:solidFill>
                </a:rPr>
                <a:t>PND</a:t>
              </a: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High JVP, ankle </a:t>
              </a:r>
              <a:r>
                <a:rPr lang="en-US" sz="1300" b="1" dirty="0" err="1" smtClean="0">
                  <a:solidFill>
                    <a:srgbClr val="FFFFFF"/>
                  </a:solidFill>
                </a:rPr>
                <a:t>oedema</a:t>
              </a:r>
              <a:endParaRPr lang="en-US" sz="1300" b="1" dirty="0" smtClean="0">
                <a:solidFill>
                  <a:srgbClr val="FFFFFF"/>
                </a:solidFill>
              </a:endParaRP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CXR abnormalities</a:t>
              </a:r>
              <a:endParaRPr lang="en-US" sz="1300" b="1" baseline="30000" dirty="0" smtClean="0">
                <a:solidFill>
                  <a:srgbClr val="FFFFFF"/>
                </a:solidFill>
              </a:endParaRPr>
            </a:p>
            <a:p>
              <a:pPr marL="284400" indent="-176400">
                <a:buFont typeface="Arial"/>
                <a:buChar char="•"/>
              </a:pPr>
              <a:r>
                <a:rPr lang="en-US" sz="1300" b="1" dirty="0" smtClean="0">
                  <a:solidFill>
                    <a:srgbClr val="FFFFFF"/>
                  </a:solidFill>
                </a:rPr>
                <a:t>Abnormal ECG </a:t>
              </a:r>
              <a:r>
                <a:rPr lang="en-US" sz="1300" b="1" dirty="0" smtClean="0">
                  <a:solidFill>
                    <a:schemeClr val="bg1"/>
                  </a:solidFill>
                </a:rPr>
                <a:t>(</a:t>
              </a:r>
              <a:r>
                <a:rPr lang="en-US" sz="1300" b="1" i="1" dirty="0" smtClean="0">
                  <a:solidFill>
                    <a:schemeClr val="bg1"/>
                  </a:solidFill>
                </a:rPr>
                <a:t>LBBB/Q waves/LVH/AF</a:t>
              </a:r>
              <a:endParaRPr lang="en-GB" sz="1300" b="1" dirty="0" smtClean="0">
                <a:solidFill>
                  <a:srgbClr val="FFFFFF"/>
                </a:solidFill>
              </a:endParaRPr>
            </a:p>
            <a:p>
              <a:pPr marL="108000" algn="ctr"/>
              <a:endParaRPr lang="en-GB" sz="900" b="1" dirty="0" smtClean="0">
                <a:solidFill>
                  <a:srgbClr val="FFFFFF"/>
                </a:solidFill>
              </a:endParaRPr>
            </a:p>
            <a:p>
              <a:pPr marL="108000" algn="ctr"/>
              <a:r>
                <a:rPr lang="en-GB" sz="1300" b="1" dirty="0" smtClean="0">
                  <a:solidFill>
                    <a:srgbClr val="FFFFFF"/>
                  </a:solidFill>
                </a:rPr>
                <a:t>N.B. CXR and ECG helpful but not essential prior to referral</a:t>
              </a:r>
            </a:p>
          </p:txBody>
        </p:sp>
      </p:grpSp>
      <p:sp>
        <p:nvSpPr>
          <p:cNvPr id="20" name="Down Arrow 19"/>
          <p:cNvSpPr/>
          <p:nvPr/>
        </p:nvSpPr>
        <p:spPr>
          <a:xfrm>
            <a:off x="2791224" y="5229200"/>
            <a:ext cx="484632" cy="1080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H="1" flipV="1">
            <a:off x="6825748" y="2959399"/>
            <a:ext cx="308824" cy="955073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422038" y="2991742"/>
            <a:ext cx="504000" cy="88225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102621" y="2979145"/>
            <a:ext cx="1" cy="9000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661085" y="2786075"/>
            <a:ext cx="1085486" cy="15389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650598" y="2026561"/>
            <a:ext cx="470164" cy="55610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91968" y="3180705"/>
            <a:ext cx="1095952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3175" y="3906273"/>
            <a:ext cx="1970720" cy="7386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HF team will discharge</a:t>
            </a:r>
            <a:r>
              <a:rPr lang="en-US" sz="1400" dirty="0">
                <a:solidFill>
                  <a:schemeClr val="bg2"/>
                </a:solidFill>
              </a:rPr>
              <a:t>: consider referral for non-cardiac assessment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4957" y="2154380"/>
            <a:ext cx="157664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NT-proBNP indicated as a rule-out test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71484" y="2627016"/>
            <a:ext cx="202501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NT-proBNP </a:t>
            </a:r>
            <a:r>
              <a:rPr lang="en-US" sz="1400" b="1" dirty="0">
                <a:solidFill>
                  <a:schemeClr val="bg2"/>
                </a:solidFill>
              </a:rPr>
              <a:t>≥125 </a:t>
            </a:r>
            <a:r>
              <a:rPr lang="en-US" sz="1400" b="1" dirty="0" smtClean="0">
                <a:solidFill>
                  <a:schemeClr val="bg2"/>
                </a:solidFill>
              </a:rPr>
              <a:t>pg/mL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2185" y="2651621"/>
            <a:ext cx="2327771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  Attend </a:t>
            </a:r>
            <a:r>
              <a:rPr lang="en-US" sz="1400" smtClean="0"/>
              <a:t>HF Clinic (ECG/echo)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64309" y="3914472"/>
            <a:ext cx="1078128" cy="7386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Cardiologist &amp; HF nurse review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86259" y="4003699"/>
            <a:ext cx="1254093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Cardiologist review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377894" y="2028975"/>
            <a:ext cx="1368677" cy="65112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2855" y="2109697"/>
            <a:ext cx="14527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NT-proBNP not indicated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4430" y="1631120"/>
            <a:ext cx="3116609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08000" algn="ctr"/>
            <a:r>
              <a:rPr lang="en-GB" sz="1400" dirty="0" smtClean="0">
                <a:solidFill>
                  <a:srgbClr val="FFFFFF"/>
                </a:solidFill>
              </a:rPr>
              <a:t>Heart Failure Team Action</a:t>
            </a:r>
            <a:endParaRPr lang="en-GB" sz="14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5471" y="2503905"/>
            <a:ext cx="390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Yes</a:t>
            </a:r>
            <a:endParaRPr lang="en-US" sz="1200" b="1" dirty="0">
              <a:solidFill>
                <a:schemeClr val="tx2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453895" y="2995833"/>
            <a:ext cx="1800000" cy="1184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0270" y="3375615"/>
            <a:ext cx="1775148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Normal ECG/echo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2268" y="3375615"/>
            <a:ext cx="1159593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LVSD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06706" y="3205041"/>
            <a:ext cx="115959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Other significant abnormality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2719216" y="406984"/>
            <a:ext cx="484632" cy="1080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Referrals: 3/10/17 – 5/1/18</a:t>
            </a:r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125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80 referrals in first 3 months (6-7 per week)</a:t>
            </a: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18 assessed as unsuitable for pathway:</a:t>
            </a:r>
          </a:p>
          <a:p>
            <a:pPr lvl="1"/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1383752"/>
              </p:ext>
            </p:extLst>
          </p:nvPr>
        </p:nvGraphicFramePr>
        <p:xfrm>
          <a:off x="539552" y="620688"/>
          <a:ext cx="813690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579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Referrals: 3/10/17 – 5/1/18</a:t>
            </a:r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125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80 referrals in first 3 months (6-7 per week)</a:t>
            </a: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18 assessed as unsuitable for pathway:</a:t>
            </a:r>
          </a:p>
          <a:p>
            <a:pPr lvl="1"/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62 suitable patients: 52% female; mean age 74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9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HF team perspective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b="1" dirty="0">
                <a:solidFill>
                  <a:schemeClr val="tx2">
                    <a:lumMod val="75000"/>
                  </a:schemeClr>
                </a:solidFill>
              </a:rPr>
            </a:b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125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Enthusiastic input from heart failure nurses: triaging; corresponding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Significant workload and clinic pressure but manageable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Unanticipated delay from referral to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samples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Cumbersome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request process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Outcomes - Summary</a:t>
            </a:r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tx2">
                    <a:lumMod val="75000"/>
                  </a:schemeClr>
                </a:solidFill>
              </a:rPr>
            </a:b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Of 62 suitable referrals:</a:t>
            </a: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3 admitted prior to evaluation through pathway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2 days (HF with superadded pneumonia and severe sepsis)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5 days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decompensated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HF)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15 days (suspected HF but discharge diagnosis CVI)</a:t>
            </a:r>
          </a:p>
          <a:p>
            <a:pPr lvl="1"/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1 died prior to evaluation (cause of death COPD; NT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proBNP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only marginally elevated)</a:t>
            </a: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Several not yet completed pathway</a:t>
            </a:r>
          </a:p>
          <a:p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41 (66%) initially triaged to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NTproBNP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test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93391C0A2794A88CB2421906A0542" ma:contentTypeVersion="2" ma:contentTypeDescription="Create a new document." ma:contentTypeScope="" ma:versionID="bc0ad405fb26052501fed616da015f1e">
  <xsd:schema xmlns:xsd="http://www.w3.org/2001/XMLSchema" xmlns:xs="http://www.w3.org/2001/XMLSchema" xmlns:p="http://schemas.microsoft.com/office/2006/metadata/properties" xmlns:ns1="http://schemas.microsoft.com/sharepoint/v3" xmlns:ns2="a495ef1b-0c32-4417-a144-e9bfdb11b89f" targetNamespace="http://schemas.microsoft.com/office/2006/metadata/properties" ma:root="true" ma:fieldsID="6d5ffd7df3aea41f031c83ad6b8a5aa3" ns1:_="" ns2:_="">
    <xsd:import namespace="http://schemas.microsoft.com/sharepoint/v3"/>
    <xsd:import namespace="a495ef1b-0c32-4417-a144-e9bfdb11b89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ef1b-0c32-4417-a144-e9bfdb11b89f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Year" ma:format="DateOnly" ma:internalName="Year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Year xmlns="a495ef1b-0c32-4417-a144-e9bfdb11b89f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21C4419-4BE9-409B-988D-044F05D286E4}"/>
</file>

<file path=customXml/itemProps2.xml><?xml version="1.0" encoding="utf-8"?>
<ds:datastoreItem xmlns:ds="http://schemas.openxmlformats.org/officeDocument/2006/customXml" ds:itemID="{2C0CE81B-DDE9-4EBD-96FF-7ABE32EED6DE}"/>
</file>

<file path=customXml/itemProps3.xml><?xml version="1.0" encoding="utf-8"?>
<ds:datastoreItem xmlns:ds="http://schemas.openxmlformats.org/officeDocument/2006/customXml" ds:itemID="{DDC11957-19F1-4675-B004-DCD4A93670AD}"/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687</Words>
  <Application>Microsoft Office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Rapid access diagnostic pathway for suspected HF in primary care:  The first 3 months...   Dr Alan Japp Dr Sara Jenks Dr Clare McRae Dr Sebastian Peter  </vt:lpstr>
      <vt:lpstr>Slide 2</vt:lpstr>
      <vt:lpstr>Slide 3</vt:lpstr>
      <vt:lpstr>Slide 4</vt:lpstr>
      <vt:lpstr> Referrals: 3/10/17 – 5/1/18 </vt:lpstr>
      <vt:lpstr>Slide 6</vt:lpstr>
      <vt:lpstr> Referrals: 3/10/17 – 5/1/18 </vt:lpstr>
      <vt:lpstr> HF team perspective </vt:lpstr>
      <vt:lpstr> Outcomes - Summary </vt:lpstr>
      <vt:lpstr>Outcomes - Summary</vt:lpstr>
      <vt:lpstr> Outcomes by NTproBNP:  1. Negative BNP (&lt;125 pg/ml)</vt:lpstr>
      <vt:lpstr> Outcomes by NTproBNP:  2. ‘Grey zone’ BNP (126-400 pg/mL)  </vt:lpstr>
      <vt:lpstr> Outcomes by NTproBNP:  3. High BNP (&gt;400 pg/mL)  </vt:lpstr>
      <vt:lpstr> Outcomes by NTproBNP:  4. No BNP test  </vt:lpstr>
      <vt:lpstr> Incidence of LVSD / HEFPEF by NTproBNP category </vt:lpstr>
      <vt:lpstr> Conclusions </vt:lpstr>
      <vt:lpstr> Thanks 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Meeting New Heart failure pathway update</dc:title>
  <dc:creator>Alan Japp</dc:creator>
  <cp:lastModifiedBy>Wendy Hannant</cp:lastModifiedBy>
  <cp:revision>11</cp:revision>
  <dcterms:created xsi:type="dcterms:W3CDTF">2018-01-18T16:44:30Z</dcterms:created>
  <dcterms:modified xsi:type="dcterms:W3CDTF">2018-01-25T08:50:53Z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0x01010049193391C0A2794A88CB2421906A0542</vt:lpwstr>
  </property>
</Properties>
</file>