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9"/>
  </p:notesMasterIdLst>
  <p:sldIdLst>
    <p:sldId id="272" r:id="rId6"/>
    <p:sldId id="273" r:id="rId7"/>
    <p:sldId id="268" r:id="rId8"/>
    <p:sldId id="274" r:id="rId9"/>
    <p:sldId id="269" r:id="rId10"/>
    <p:sldId id="270" r:id="rId11"/>
    <p:sldId id="271" r:id="rId12"/>
    <p:sldId id="260" r:id="rId13"/>
    <p:sldId id="277" r:id="rId14"/>
    <p:sldId id="276" r:id="rId15"/>
    <p:sldId id="259" r:id="rId16"/>
    <p:sldId id="275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4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9D93A2-4039-42F2-9896-5B4996524AA2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C36860-B7F5-47E1-BC10-138274FCC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Discuss new pathway, reasons for this (current long wait time, new SIGN, 2010 NICE guidelines, other parts of UK have access to testing), partnership GPs/cardiologists, provision of NEW clinic specifically for heart failure diagnosis</a:t>
            </a:r>
            <a:endParaRPr lang="en-GB" alt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56E679-2FB7-4254-8DA8-5471785AD882}" type="slidenum">
              <a:rPr lang="en-GB" alt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124646-6CF3-4DCD-97A2-228A99F3432B}" type="slidenum">
              <a:rPr lang="en-GB" alt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70AD64-588D-4BEE-89F7-A39D3960F18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N=1981 blood donors aged 18-65 and n=283 patients aged 50-90 – no cardiac risks, symptoms or medical history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132EC9-2490-49C4-8F91-EDB09DA49BB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N=1981 blood donors aged 18-65 and n=283 patients aged 50-90 – no cardiac risks, symptoms or medical history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D17E00-81B1-4205-918D-49C675E5631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2013, </a:t>
            </a:r>
            <a:r>
              <a:rPr lang="en-GB" i="1" smtClean="0"/>
              <a:t>(unsuccessful due to large amount of money, lack of support from some within senior lothian management, mixed evidence of success in England)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Ayrshire &amp; Arran and lanarkshire – test as part of new out=patient pathway</a:t>
            </a:r>
          </a:p>
          <a:p>
            <a:pPr>
              <a:spcBef>
                <a:spcPct val="0"/>
              </a:spcBef>
            </a:pPr>
            <a:r>
              <a:rPr lang="en-GB" smtClean="0"/>
              <a:t>D&amp;G in use for 12 years, availabel to primary care and GP then manages test deciding whether cardio referral or echo is appropriate</a:t>
            </a:r>
          </a:p>
          <a:p>
            <a:pPr>
              <a:spcBef>
                <a:spcPct val="0"/>
              </a:spcBef>
            </a:pPr>
            <a:r>
              <a:rPr lang="en-GB" smtClean="0"/>
              <a:t>.  Recent D&amp;G audit showed pathway not cost-saving, reworking pathway with increased threshold of NTproBNP to 400 pg/ml and adding in ECG aiming to save 29k through reduced echos.  41% with very elevated BNP &gt;400 were never referred for an echo</a:t>
            </a:r>
          </a:p>
          <a:p>
            <a:pPr>
              <a:spcBef>
                <a:spcPct val="0"/>
              </a:spcBef>
            </a:pPr>
            <a:r>
              <a:rPr lang="en-GB" smtClean="0"/>
              <a:t>Lanarkshire – GP referral, cme to clinic and then POCT NTproBNP test, if negative sent home, if positive have echo and see cardiologist on same day</a:t>
            </a:r>
          </a:p>
          <a:p>
            <a:pPr>
              <a:spcBef>
                <a:spcPct val="0"/>
              </a:spcBef>
            </a:pPr>
            <a:r>
              <a:rPr lang="en-GB" smtClean="0"/>
              <a:t>Ayrshire and Arran – GP referral ?HF, vetted and appointed to HF clinic for POCT NTproBNP &amp; ECG, reviewed and echo arranged if appropriate + cardiology review, If echo not required patients leave knowing diagnosis is unlikely to be cardiac and a lette sent to GPs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C1B1C6-46DF-4430-925B-0EEEBA5F696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2013, </a:t>
            </a:r>
            <a:r>
              <a:rPr lang="en-GB" i="1" smtClean="0"/>
              <a:t>(unsuccessful due to large amount of money, lack of support from some within senior lothian management, mixed evidence of success in England)</a:t>
            </a:r>
          </a:p>
          <a:p>
            <a:pPr>
              <a:spcBef>
                <a:spcPct val="0"/>
              </a:spcBef>
            </a:pPr>
            <a:endParaRPr lang="en-GB" smtClean="0"/>
          </a:p>
          <a:p>
            <a:pPr>
              <a:spcBef>
                <a:spcPct val="0"/>
              </a:spcBef>
            </a:pPr>
            <a:r>
              <a:rPr lang="en-GB" smtClean="0"/>
              <a:t>Ayrshire &amp; Arran and lanarkshire – test as part of new out=patient pathway</a:t>
            </a:r>
          </a:p>
          <a:p>
            <a:pPr>
              <a:spcBef>
                <a:spcPct val="0"/>
              </a:spcBef>
            </a:pPr>
            <a:r>
              <a:rPr lang="en-GB" smtClean="0"/>
              <a:t>D&amp;G in use for 12 years, availabel to primary care and GP then manages test deciding whether cardio referral or echo is appropriate</a:t>
            </a:r>
          </a:p>
          <a:p>
            <a:pPr>
              <a:spcBef>
                <a:spcPct val="0"/>
              </a:spcBef>
            </a:pPr>
            <a:r>
              <a:rPr lang="en-GB" smtClean="0"/>
              <a:t>.  Recent D&amp;G audit showed pathway not cost-saving, reworking pathway with increased threshold of NTproBNP to 400 pg/ml and adding in ECG aiming to save 29k through reduced echos.  41% with very elevated BNP &gt;400 were never referred for an echo</a:t>
            </a:r>
          </a:p>
          <a:p>
            <a:pPr>
              <a:spcBef>
                <a:spcPct val="0"/>
              </a:spcBef>
            </a:pPr>
            <a:r>
              <a:rPr lang="en-GB" smtClean="0"/>
              <a:t>Lanarkshire – GP referral, cme to clinic and then POCT NTproBNP test, if negative sent home, if positive have echo and see cardiologist on same day</a:t>
            </a:r>
          </a:p>
          <a:p>
            <a:pPr>
              <a:spcBef>
                <a:spcPct val="0"/>
              </a:spcBef>
            </a:pPr>
            <a:r>
              <a:rPr lang="en-GB" smtClean="0"/>
              <a:t>Ayrshire and Arran – GP referral ?HF, vetted and appointed to HF clinic for POCT NTproBNP &amp; ECG, reviewed and echo arranged if appropriate + cardiology review, If echo not required patients leave knowing diagnosis is unlikely to be cardiac and a lette sent to GPs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0B4DC0-BE51-4DC3-88FE-1FE1486812D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– </a:t>
            </a:r>
            <a:r>
              <a:rPr lang="en-GB" i="1" smtClean="0"/>
              <a:t>it’s a new clincial service, new clinic, expedited appointments, avoidance of unecessary hopsital attendances for those with low NTproBNP results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502353-1A93-4293-A408-916BBD128F3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E2DA-FBB1-4382-A2EE-1DB4155F4E33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AC0C1-2251-40D4-B6D4-71E8AF2CF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95C3E-6B0B-4289-8D5F-E2EBADD79B2E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F6E4-337C-4BD5-9F31-DD1D6C91C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0DFA2-4B26-4DBD-870A-5B199F93BEDC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4FA12-80F7-498F-85E5-785186D8F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FD69B-021F-41F5-99F3-80786A6AC968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2DC2-1F10-404D-B531-741BD14956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4B78-B5F5-496F-B360-0506489097C9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704E-D9B9-4CBB-B669-030EC11AEF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0EF82-6EDE-4AAE-9564-35287C5C10E0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B2FD-E98B-43D7-8AA2-AEE9E112B4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7BA5-4AE4-4E6C-832C-0028F3A8CECD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AF490-2845-4FF2-B16E-191F0A5734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45157-8D64-4015-A438-158FFAFC599F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4EE1D-7436-4D6C-AE42-28264AF5F7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AA93F-8EA4-4C99-BB0E-FA2A55817F35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2B4B-ADC4-4F1D-9968-FFE23DAE16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F32A5-5131-41F2-9ABA-CE8BAC5621DF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5802F-9B74-49C4-9439-884A968AA5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2E286-4411-4138-AF8D-954B1015931B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ACD0D-4229-422A-867A-D254796DCA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15726-6662-4B28-B237-5B6617879DC0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7B3EE-AB6C-4754-855F-C999C2D99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ED5A1-9E12-4A1B-999D-A2B2E5094346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E3EE-C400-41C4-818C-AEFE4A22AF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1531E-0133-4E82-BD80-521A7C7B99AE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1A47F-4299-4B18-9CE2-FC65193B58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93070-5AC8-4FE9-AE97-18C389DBDAB8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A343-2F32-464B-80FE-E9BB2BBD62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EFB9-1054-48FD-8A52-599012811265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05992-10CB-4085-AAF5-42460B766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B7D34-9359-4552-BAE6-000FF43C798C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85A83-5556-430D-99E4-466B7F080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46440-856C-49B1-BB2A-A8BCD2F0ADFC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4D56A-9D33-477E-BF0A-659924520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8DE5-10EF-4802-A53D-CCA414A1BAB8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202A-0975-4EDC-9335-0560096D2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0206-79FD-4213-94D9-E78EF7E756A7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85249-7E42-4C3A-B118-6F938F75F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819F6-B05B-441E-9ACE-F1F57F4BDFBE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B872-2845-41CB-9DAA-33AFF458B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0B78E-B939-4258-9A0B-85E4C27A2D1E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2910F-29A6-498F-934B-3B1AE1435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CA832D-F55E-4AFE-A699-68EC9E5BAFD9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39E226-E722-40F0-80DB-62084B8CF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ADEBC5-1CAF-4E27-AD14-10E1DCEFD743}" type="datetimeFigureOut">
              <a:rPr lang="en-GB"/>
              <a:pPr>
                <a:defRPr/>
              </a:pPr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DC507-47CE-4CFE-90DA-4D60C52B8C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684213" y="2420938"/>
            <a:ext cx="7772400" cy="1470025"/>
          </a:xfrm>
        </p:spPr>
        <p:txBody>
          <a:bodyPr/>
          <a:lstStyle/>
          <a:p>
            <a:r>
              <a:rPr lang="en-GB" smtClean="0"/>
              <a:t>Lothian Heart Failure Diagnostic Pathway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350" y="4365625"/>
            <a:ext cx="6400800" cy="1752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Clare </a:t>
            </a:r>
            <a:r>
              <a:rPr lang="en-GB" dirty="0" err="1" smtClean="0">
                <a:solidFill>
                  <a:schemeClr val="tx1"/>
                </a:solidFill>
              </a:rPr>
              <a:t>MacRae</a:t>
            </a:r>
            <a:endParaRPr lang="en-GB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Sara Jenks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Alan </a:t>
            </a:r>
            <a:r>
              <a:rPr lang="en-GB" dirty="0" err="1" smtClean="0">
                <a:solidFill>
                  <a:schemeClr val="tx1"/>
                </a:solidFill>
              </a:rPr>
              <a:t>Japp</a:t>
            </a:r>
            <a:endParaRPr lang="en-GB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smtClean="0">
                <a:solidFill>
                  <a:schemeClr val="tx1"/>
                </a:solidFill>
              </a:rPr>
              <a:t>Martin Denvir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Impact of Age &amp; Gender</a:t>
            </a:r>
            <a:endParaRPr lang="en-US" b="1" smtClean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424862" cy="4525963"/>
          </a:xfrm>
        </p:spPr>
        <p:txBody>
          <a:bodyPr/>
          <a:lstStyle/>
          <a:p>
            <a:r>
              <a:rPr lang="en-GB" smtClean="0"/>
              <a:t>Women have higher values than men</a:t>
            </a:r>
          </a:p>
          <a:p>
            <a:r>
              <a:rPr lang="en-GB" smtClean="0"/>
              <a:t>Levels in ‘healthy’ individuals increase with age</a:t>
            </a:r>
            <a:endParaRPr lang="en-GB" sz="2400" smtClean="0"/>
          </a:p>
          <a:p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550" y="2636838"/>
          <a:ext cx="7200800" cy="39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288"/>
                <a:gridCol w="2078581"/>
                <a:gridCol w="2820931"/>
              </a:tblGrid>
              <a:tr h="7003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Age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Median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Upper limit </a:t>
                      </a:r>
                    </a:p>
                    <a:p>
                      <a:pPr algn="ctr"/>
                      <a:r>
                        <a:rPr lang="en-GB" sz="2400" dirty="0" smtClean="0"/>
                        <a:t>(95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baseline="0" dirty="0" smtClean="0"/>
                        <a:t> percentile</a:t>
                      </a:r>
                      <a:r>
                        <a:rPr lang="en-GB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18-44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115</a:t>
                      </a:r>
                      <a:endParaRPr lang="en-US" sz="2800" dirty="0"/>
                    </a:p>
                  </a:txBody>
                  <a:tcPr/>
                </a:tc>
              </a:tr>
              <a:tr h="5259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45-54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172</a:t>
                      </a:r>
                      <a:endParaRPr lang="en-US" sz="2800" dirty="0"/>
                    </a:p>
                  </a:txBody>
                  <a:tcPr/>
                </a:tc>
              </a:tr>
              <a:tr h="5259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55-64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263</a:t>
                      </a:r>
                      <a:endParaRPr lang="en-US" sz="2800" dirty="0"/>
                    </a:p>
                  </a:txBody>
                  <a:tcPr/>
                </a:tc>
              </a:tr>
              <a:tr h="5259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65-74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349</a:t>
                      </a:r>
                      <a:endParaRPr lang="en-US" sz="2800" dirty="0"/>
                    </a:p>
                  </a:txBody>
                  <a:tcPr/>
                </a:tc>
              </a:tr>
              <a:tr h="525952">
                <a:tc>
                  <a:txBody>
                    <a:bodyPr/>
                    <a:lstStyle/>
                    <a:p>
                      <a:pPr algn="ctr"/>
                      <a:r>
                        <a:rPr lang="en-GB" sz="2800" b="1" baseline="0" dirty="0" smtClean="0">
                          <a:solidFill>
                            <a:srgbClr val="FF0000"/>
                          </a:solidFill>
                        </a:rPr>
                        <a:t>&gt;75</a:t>
                      </a:r>
                      <a:endParaRPr lang="en-US" sz="2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baseline="0" dirty="0" smtClean="0">
                          <a:solidFill>
                            <a:srgbClr val="FF0000"/>
                          </a:solidFill>
                        </a:rPr>
                        <a:t>211</a:t>
                      </a:r>
                      <a:endParaRPr lang="en-US" sz="2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baseline="0" dirty="0" smtClean="0">
                          <a:solidFill>
                            <a:srgbClr val="FF0000"/>
                          </a:solidFill>
                        </a:rPr>
                        <a:t>738</a:t>
                      </a:r>
                      <a:endParaRPr lang="en-US" sz="2800" b="1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2595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Total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196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-396875" y="188913"/>
            <a:ext cx="8229600" cy="1143000"/>
          </a:xfrm>
        </p:spPr>
        <p:txBody>
          <a:bodyPr/>
          <a:lstStyle/>
          <a:p>
            <a:r>
              <a:rPr lang="en-GB" b="1" smtClean="0"/>
              <a:t>NTproBNP in lothian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2 prior attempts to secure funding to make this test freely available for primary care</a:t>
            </a:r>
          </a:p>
          <a:p>
            <a:pPr lvl="1"/>
            <a:r>
              <a:rPr lang="en-GB" sz="3200" smtClean="0"/>
              <a:t>£110,000 p.a. funding required </a:t>
            </a:r>
          </a:p>
          <a:p>
            <a:r>
              <a:rPr lang="en-GB" smtClean="0"/>
              <a:t>Estimated £4,000 p.a. required for NTproBNP use in heart failure diagnostic pathway</a:t>
            </a:r>
          </a:p>
          <a:p>
            <a:pPr lvl="1"/>
            <a:r>
              <a:rPr lang="en-GB" sz="3200" smtClean="0"/>
              <a:t>Should also be cost savings generated from reduced echo/cardiology attendances</a:t>
            </a:r>
          </a:p>
          <a:p>
            <a:endParaRPr lang="en-GB" smtClean="0"/>
          </a:p>
          <a:p>
            <a:endParaRPr lang="en-US" smtClean="0"/>
          </a:p>
        </p:txBody>
      </p:sp>
      <p:sp>
        <p:nvSpPr>
          <p:cNvPr id="41987" name="AutoShape 2" descr="Image result for nhs lothian logo"/>
          <p:cNvSpPr>
            <a:spLocks noChangeAspect="1" noChangeArrowheads="1"/>
          </p:cNvSpPr>
          <p:nvPr/>
        </p:nvSpPr>
        <p:spPr bwMode="auto">
          <a:xfrm>
            <a:off x="155575" y="-2819400"/>
            <a:ext cx="588645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1988" name="AutoShape 4" descr="Image result for nhs lothian logo"/>
          <p:cNvSpPr>
            <a:spLocks noChangeAspect="1" noChangeArrowheads="1"/>
          </p:cNvSpPr>
          <p:nvPr/>
        </p:nvSpPr>
        <p:spPr bwMode="auto">
          <a:xfrm>
            <a:off x="155575" y="-2819400"/>
            <a:ext cx="588645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pic>
        <p:nvPicPr>
          <p:cNvPr id="41989" name="Picture 6" descr="Image result for nhs lothia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188913"/>
            <a:ext cx="1485900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-252413" y="333375"/>
            <a:ext cx="8229601" cy="1143000"/>
          </a:xfrm>
        </p:spPr>
        <p:txBody>
          <a:bodyPr/>
          <a:lstStyle/>
          <a:p>
            <a:r>
              <a:rPr lang="en-GB" b="1" smtClean="0"/>
              <a:t>NTproBNP across Scotland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GB" sz="3200" smtClean="0"/>
              <a:t>Dumfries &amp; Galloway - NTproBNP testing freely available, limited benefit, recent increase in NTproBNP threshold to &gt;400pg/ml</a:t>
            </a:r>
          </a:p>
          <a:p>
            <a:pPr marL="342900" lvl="1" indent="-342900">
              <a:buFont typeface="Arial" charset="0"/>
              <a:buChar char="•"/>
            </a:pPr>
            <a:r>
              <a:rPr lang="en-GB" sz="3200" smtClean="0"/>
              <a:t>Lanarkshire, Ayrshire &amp; Arran - POCT at cardiology clinic following GP referral</a:t>
            </a:r>
          </a:p>
          <a:p>
            <a:pPr>
              <a:buFont typeface="Arial" charset="0"/>
              <a:buNone/>
            </a:pPr>
            <a:endParaRPr lang="en-GB" smtClean="0"/>
          </a:p>
          <a:p>
            <a:endParaRPr lang="en-US" smtClean="0"/>
          </a:p>
        </p:txBody>
      </p:sp>
      <p:pic>
        <p:nvPicPr>
          <p:cNvPr id="44035" name="Picture 2" descr="Image result for Scotland map"/>
          <p:cNvPicPr>
            <a:picLocks noChangeAspect="1" noChangeArrowheads="1"/>
          </p:cNvPicPr>
          <p:nvPr/>
        </p:nvPicPr>
        <p:blipFill>
          <a:blip r:embed="rId3" cstate="print"/>
          <a:srcRect l="7317" t="25317" r="15854" b="11269"/>
          <a:stretch>
            <a:fillRect/>
          </a:stretch>
        </p:blipFill>
        <p:spPr bwMode="auto">
          <a:xfrm>
            <a:off x="7451725" y="260350"/>
            <a:ext cx="15128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Conclusions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New diagnostic heart failure pathway should benefit patients </a:t>
            </a:r>
          </a:p>
          <a:p>
            <a:r>
              <a:rPr lang="en-GB" smtClean="0"/>
              <a:t>This is a pilot running for 6-12 months and will be under constant review</a:t>
            </a:r>
          </a:p>
          <a:p>
            <a:r>
              <a:rPr lang="en-GB" smtClean="0"/>
              <a:t>NTproBNP referral threshold may change</a:t>
            </a:r>
          </a:p>
          <a:p>
            <a:r>
              <a:rPr lang="en-GB" smtClean="0"/>
              <a:t>We would like feedback from both patients and GPs about the pathway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36295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New Heart Failure Diagnostic Pathway</a:t>
            </a:r>
            <a:endParaRPr lang="en-GB" b="1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Pilot for 6 to 12 months </a:t>
            </a:r>
          </a:p>
          <a:p>
            <a:r>
              <a:rPr lang="en-GB" smtClean="0"/>
              <a:t>Expected to start March 2017 </a:t>
            </a:r>
          </a:p>
          <a:p>
            <a:r>
              <a:rPr lang="en-GB" smtClean="0"/>
              <a:t>Confirmation will be sent out to all practices nearer the time</a:t>
            </a:r>
          </a:p>
          <a:p>
            <a:r>
              <a:rPr lang="en-GB" smtClean="0"/>
              <a:t>If successful funding should be made available to continue to provide the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b="1" smtClean="0"/>
              <a:t>Cardiology Referrals Audit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With permission from Julia Harrington</a:t>
            </a:r>
            <a:r>
              <a:rPr lang="is-IS" dirty="0" smtClean="0"/>
              <a:t> Cardiology </a:t>
            </a:r>
            <a:r>
              <a:rPr lang="en-US" dirty="0" smtClean="0"/>
              <a:t>C</a:t>
            </a:r>
            <a:r>
              <a:rPr lang="is-IS" dirty="0" smtClean="0"/>
              <a:t>linical Development Fellow SJH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s-I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s-I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25 day period April 2016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24 referrals ? heart failure (excluded if </a:t>
            </a:r>
            <a:r>
              <a:rPr lang="en-US" dirty="0" err="1" smtClean="0"/>
              <a:t>arrythmia</a:t>
            </a:r>
            <a:r>
              <a:rPr lang="en-US" dirty="0" smtClean="0"/>
              <a:t>/</a:t>
            </a:r>
            <a:r>
              <a:rPr lang="en-US" dirty="0" err="1" smtClean="0"/>
              <a:t>valv</a:t>
            </a:r>
            <a:r>
              <a:rPr lang="en-US" dirty="0" smtClean="0"/>
              <a:t>/IHD)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Of these 2 patients died prior to cardiology review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/>
              <a:t>1 patient died of acute heart failure 16 days after referral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Time to dx/rule out HF 78 days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Current situation poor, much scope for improvement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response, launch Diagnostic Heart Failure Pathway. Aim to reduce waiting times and improve triage/patient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30722" name="Content Placeholder 3" descr="Heart failure flow chart 16J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0"/>
            <a:ext cx="4608513" cy="6656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 flipV="1">
            <a:off x="3132138" y="2492375"/>
            <a:ext cx="763587" cy="76835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500563" y="765175"/>
            <a:ext cx="6350" cy="38417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08175" y="333375"/>
            <a:ext cx="5270500" cy="5222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white"/>
                </a:solidFill>
              </a:rPr>
              <a:t>Suspected new HF in community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3850" y="1125538"/>
            <a:ext cx="8640763" cy="16557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1268413"/>
            <a:ext cx="2520950" cy="461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white"/>
                </a:solidFill>
              </a:rPr>
              <a:t>Entry criteria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50825" y="1844675"/>
            <a:ext cx="87137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en-US" altLang="en-US" sz="2400">
                <a:solidFill>
                  <a:srgbClr val="FFFFFF"/>
                </a:solidFill>
                <a:latin typeface="Calibri" pitchFamily="34" charset="0"/>
              </a:rPr>
              <a:t>Exertional or nocturnal dyspnoea: new-onset or major worsening.</a:t>
            </a:r>
          </a:p>
          <a:p>
            <a:pPr marL="342900" indent="-342900" algn="ctr">
              <a:buFontTx/>
              <a:buAutoNum type="arabicPeriod"/>
            </a:pPr>
            <a:r>
              <a:rPr lang="en-US" altLang="en-US" sz="2400">
                <a:solidFill>
                  <a:srgbClr val="FFFFFF"/>
                </a:solidFill>
                <a:latin typeface="Calibri" pitchFamily="34" charset="0"/>
              </a:rPr>
              <a:t>No echo or cardio review (for dyspnoea) within last 12 months.</a:t>
            </a:r>
          </a:p>
        </p:txBody>
      </p:sp>
      <p:sp>
        <p:nvSpPr>
          <p:cNvPr id="31751" name="TextBox 9"/>
          <p:cNvSpPr txBox="1">
            <a:spLocks noChangeArrowheads="1"/>
          </p:cNvSpPr>
          <p:nvPr/>
        </p:nvSpPr>
        <p:spPr bwMode="auto">
          <a:xfrm>
            <a:off x="2195513" y="2852738"/>
            <a:ext cx="6985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17375E"/>
                </a:solidFill>
                <a:latin typeface="Calibri" pitchFamily="34" charset="0"/>
              </a:rPr>
              <a:t>Yes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292725" y="2781300"/>
            <a:ext cx="515938" cy="4460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53" name="TextBox 11"/>
          <p:cNvSpPr txBox="1">
            <a:spLocks noChangeArrowheads="1"/>
          </p:cNvSpPr>
          <p:nvPr/>
        </p:nvSpPr>
        <p:spPr bwMode="auto">
          <a:xfrm>
            <a:off x="5867400" y="2852738"/>
            <a:ext cx="792163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17375E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3850" y="3284538"/>
            <a:ext cx="5040313" cy="1570037"/>
          </a:xfrm>
          <a:prstGeom prst="rect">
            <a:avLst/>
          </a:prstGeom>
          <a:solidFill>
            <a:srgbClr val="95373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EEECE1"/>
                </a:solidFill>
              </a:rPr>
              <a:t>Contact HF team  using SCI Gateway Heart Failure Diagnostic Pathway &amp; </a:t>
            </a:r>
            <a:r>
              <a:rPr lang="en-GB" sz="2400" b="1" dirty="0">
                <a:solidFill>
                  <a:srgbClr val="EEECE1"/>
                </a:solidFill>
              </a:rPr>
              <a:t>send bloods for ‘New heart failure’ </a:t>
            </a:r>
            <a:r>
              <a:rPr lang="en-GB" sz="2400" b="1" dirty="0" err="1">
                <a:solidFill>
                  <a:srgbClr val="EEECE1"/>
                </a:solidFill>
              </a:rPr>
              <a:t>orderset</a:t>
            </a:r>
            <a:r>
              <a:rPr lang="en-GB" sz="2400" b="1" dirty="0">
                <a:solidFill>
                  <a:srgbClr val="EEECE1"/>
                </a:solidFill>
              </a:rPr>
              <a:t> on ICE</a:t>
            </a:r>
            <a:r>
              <a:rPr lang="en-GB" sz="2400" b="1" baseline="30000" dirty="0">
                <a:solidFill>
                  <a:srgbClr val="EEECE1"/>
                </a:solidFill>
              </a:rPr>
              <a:t>*</a:t>
            </a:r>
            <a:endParaRPr lang="en-US" sz="2400" b="1" dirty="0">
              <a:solidFill>
                <a:srgbClr val="EEECE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063" y="3284538"/>
            <a:ext cx="3240087" cy="157003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EEECE1"/>
                </a:solidFill>
              </a:rPr>
              <a:t>Not eligible for pathway: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EEECE1"/>
                </a:solidFill>
              </a:rPr>
              <a:t>Consider formal cardiology referral</a:t>
            </a:r>
          </a:p>
        </p:txBody>
      </p:sp>
      <p:sp>
        <p:nvSpPr>
          <p:cNvPr id="31756" name="Rectangle 15"/>
          <p:cNvSpPr>
            <a:spLocks noChangeArrowheads="1"/>
          </p:cNvSpPr>
          <p:nvPr/>
        </p:nvSpPr>
        <p:spPr bwMode="auto">
          <a:xfrm>
            <a:off x="323850" y="5157788"/>
            <a:ext cx="85693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i="1" baseline="30000">
                <a:solidFill>
                  <a:srgbClr val="000000"/>
                </a:solidFill>
                <a:latin typeface="Calibri" pitchFamily="34" charset="0"/>
              </a:rPr>
              <a:t>*</a:t>
            </a:r>
            <a:r>
              <a:rPr lang="en-GB" altLang="en-US" sz="2400" i="1">
                <a:solidFill>
                  <a:srgbClr val="000000"/>
                </a:solidFill>
                <a:latin typeface="Calibri" pitchFamily="34" charset="0"/>
              </a:rPr>
              <a:t>Heart failure ICE orderset includes FBC,C&amp;E &amp; sample to be stored for possible NTproBNP.</a:t>
            </a:r>
            <a:r>
              <a:rPr lang="en-GB" altLang="en-US" sz="24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altLang="en-US" sz="2400" i="1">
                <a:solidFill>
                  <a:srgbClr val="000000"/>
                </a:solidFill>
                <a:latin typeface="Calibri" pitchFamily="34" charset="0"/>
              </a:rPr>
              <a:t>If your patient has had recent FBC and C&amp;E then this is not essential Cardiology may ask for a further sample if NT-proBNP testing appropriate</a:t>
            </a:r>
            <a:r>
              <a:rPr lang="en-GB" altLang="en-US" sz="2200" i="1">
                <a:solidFill>
                  <a:srgbClr val="000000"/>
                </a:solidFill>
                <a:latin typeface="Calibri" pitchFamily="34" charset="0"/>
              </a:rPr>
              <a:t>.</a:t>
            </a:r>
            <a:r>
              <a:rPr lang="en-US" altLang="en-US" sz="2200" i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GB" altLang="en-US" sz="2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rot="16200000" flipV="1">
            <a:off x="4044156" y="572294"/>
            <a:ext cx="623888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539750" y="908050"/>
            <a:ext cx="8208963" cy="4770438"/>
            <a:chOff x="426018" y="3139235"/>
            <a:chExt cx="5040610" cy="1627666"/>
          </a:xfrm>
        </p:grpSpPr>
        <p:sp>
          <p:nvSpPr>
            <p:cNvPr id="4" name="Rounded Rectangle 3"/>
            <p:cNvSpPr/>
            <p:nvPr/>
          </p:nvSpPr>
          <p:spPr>
            <a:xfrm>
              <a:off x="426018" y="3139235"/>
              <a:ext cx="5040610" cy="162766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52700" y="3188526"/>
              <a:ext cx="2460356" cy="22857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>
                  <a:solidFill>
                    <a:prstClr val="white"/>
                  </a:solidFill>
                </a:rPr>
                <a:t>HF Predictive features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558589" y="3458810"/>
              <a:ext cx="4715032" cy="13059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4400" indent="-176400"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2800" dirty="0">
                  <a:solidFill>
                    <a:srgbClr val="FFFFFF"/>
                  </a:solidFill>
                  <a:latin typeface="+mn-lt"/>
                </a:rPr>
                <a:t>Previous MI</a:t>
              </a:r>
            </a:p>
            <a:p>
              <a:pPr marL="284400" indent="-176400"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2800" dirty="0" err="1">
                  <a:solidFill>
                    <a:srgbClr val="FFFFFF"/>
                  </a:solidFill>
                  <a:latin typeface="+mn-lt"/>
                </a:rPr>
                <a:t>Orthopnoea</a:t>
              </a:r>
              <a:r>
                <a:rPr lang="en-US" sz="2800" dirty="0">
                  <a:solidFill>
                    <a:srgbClr val="FFFFFF"/>
                  </a:solidFill>
                  <a:latin typeface="+mn-lt"/>
                </a:rPr>
                <a:t> / PND</a:t>
              </a:r>
            </a:p>
            <a:p>
              <a:pPr marL="284400" indent="-176400"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2800" dirty="0">
                  <a:solidFill>
                    <a:srgbClr val="FFFFFF"/>
                  </a:solidFill>
                  <a:latin typeface="+mn-lt"/>
                </a:rPr>
                <a:t>Congestion on CXR</a:t>
              </a:r>
              <a:endParaRPr lang="en-US" sz="2800" baseline="30000" dirty="0">
                <a:solidFill>
                  <a:srgbClr val="FFFFFF"/>
                </a:solidFill>
                <a:latin typeface="+mn-lt"/>
              </a:endParaRPr>
            </a:p>
            <a:p>
              <a:pPr marL="284400" indent="-176400"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2800" dirty="0">
                  <a:solidFill>
                    <a:srgbClr val="FFFFFF"/>
                  </a:solidFill>
                  <a:latin typeface="+mn-lt"/>
                </a:rPr>
                <a:t>High JVP, ankle </a:t>
              </a:r>
              <a:r>
                <a:rPr lang="en-US" sz="2800" dirty="0" err="1">
                  <a:solidFill>
                    <a:srgbClr val="FFFFFF"/>
                  </a:solidFill>
                  <a:latin typeface="+mn-lt"/>
                </a:rPr>
                <a:t>oedema</a:t>
              </a:r>
              <a:r>
                <a:rPr lang="en-US" sz="2800" dirty="0">
                  <a:solidFill>
                    <a:srgbClr val="FFFFFF"/>
                  </a:solidFill>
                  <a:latin typeface="+mn-lt"/>
                </a:rPr>
                <a:t> (male)</a:t>
              </a:r>
            </a:p>
            <a:p>
              <a:pPr marL="284400" indent="-176400"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2800" dirty="0">
                  <a:solidFill>
                    <a:srgbClr val="FFFFFF"/>
                  </a:solidFill>
                  <a:latin typeface="+mn-lt"/>
                </a:rPr>
                <a:t>Clear response to diuretics</a:t>
              </a:r>
            </a:p>
            <a:p>
              <a:pPr marL="284400" indent="-176400"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2800" dirty="0">
                  <a:solidFill>
                    <a:srgbClr val="FFFFFF"/>
                  </a:solidFill>
                  <a:latin typeface="+mn-lt"/>
                </a:rPr>
                <a:t>Abnormal ECG</a:t>
              </a:r>
              <a:r>
                <a:rPr lang="en-US" sz="2800" baseline="30000" dirty="0">
                  <a:solidFill>
                    <a:srgbClr val="FFFFFF"/>
                  </a:solidFill>
                  <a:latin typeface="+mn-lt"/>
                </a:rPr>
                <a:t>#</a:t>
              </a:r>
              <a:endParaRPr lang="en-US" sz="2800" dirty="0">
                <a:solidFill>
                  <a:srgbClr val="FFFFFF"/>
                </a:solidFill>
                <a:latin typeface="+mn-lt"/>
              </a:endParaRPr>
            </a:p>
            <a:p>
              <a:pPr marL="1080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 baseline="30000" dirty="0">
                <a:solidFill>
                  <a:srgbClr val="FFFFFF"/>
                </a:solidFill>
                <a:latin typeface="+mn-lt"/>
              </a:endParaRPr>
            </a:p>
            <a:p>
              <a:pPr marL="1080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800" dirty="0">
                  <a:solidFill>
                    <a:srgbClr val="FFFFFF"/>
                  </a:solidFill>
                  <a:latin typeface="+mn-lt"/>
                </a:rPr>
                <a:t>N.B. CXR and ECG helpful but not essential prior to referral</a:t>
              </a:r>
            </a:p>
          </p:txBody>
        </p:sp>
        <p:sp>
          <p:nvSpPr>
            <p:cNvPr id="33799" name="TextBox 6"/>
            <p:cNvSpPr txBox="1">
              <a:spLocks noChangeArrowheads="1"/>
            </p:cNvSpPr>
            <p:nvPr/>
          </p:nvSpPr>
          <p:spPr bwMode="auto">
            <a:xfrm>
              <a:off x="2787694" y="3680982"/>
              <a:ext cx="289781" cy="178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84163" indent="-176213">
                <a:buFont typeface="Arial" charset="0"/>
                <a:buChar char="•"/>
              </a:pPr>
              <a:endParaRPr lang="en-US" altLang="en-US" sz="2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33795" name="Rectangle 7"/>
          <p:cNvSpPr>
            <a:spLocks noChangeArrowheads="1"/>
          </p:cNvSpPr>
          <p:nvPr/>
        </p:nvSpPr>
        <p:spPr bwMode="auto">
          <a:xfrm>
            <a:off x="395288" y="6092825"/>
            <a:ext cx="554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i="1" baseline="30000">
                <a:solidFill>
                  <a:srgbClr val="000000"/>
                </a:solidFill>
                <a:latin typeface="Calibri" pitchFamily="34" charset="0"/>
              </a:rPr>
              <a:t>#</a:t>
            </a:r>
            <a:r>
              <a:rPr lang="en-US" altLang="en-US" sz="2400" i="1">
                <a:solidFill>
                  <a:srgbClr val="000000"/>
                </a:solidFill>
                <a:latin typeface="Calibri" pitchFamily="34" charset="0"/>
              </a:rPr>
              <a:t>Abnormal ECG = LBBB, Q waves, LVH or AF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/>
          <p:cNvCxnSpPr>
            <a:stCxn id="23" idx="0"/>
          </p:cNvCxnSpPr>
          <p:nvPr/>
        </p:nvCxnSpPr>
        <p:spPr>
          <a:xfrm flipH="1" flipV="1">
            <a:off x="7596188" y="3141663"/>
            <a:ext cx="144462" cy="719137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508625" y="3141663"/>
            <a:ext cx="595313" cy="6477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763713" y="3500438"/>
            <a:ext cx="0" cy="72707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924300" y="2852738"/>
            <a:ext cx="1935163" cy="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32363" y="2349500"/>
            <a:ext cx="598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400" b="1">
                <a:solidFill>
                  <a:srgbClr val="1F497D"/>
                </a:solidFill>
                <a:latin typeface="Calibri" pitchFamily="34" charset="0"/>
              </a:rPr>
              <a:t>Yes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364163" y="981075"/>
            <a:ext cx="1439862" cy="1295400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/>
          <p:cNvCxnSpPr/>
          <p:nvPr/>
        </p:nvCxnSpPr>
        <p:spPr>
          <a:xfrm flipH="1" flipV="1">
            <a:off x="4284663" y="188913"/>
            <a:ext cx="7937" cy="27622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58888" y="476250"/>
            <a:ext cx="6553200" cy="5794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080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solidFill>
                  <a:srgbClr val="FFFFFF"/>
                </a:solidFill>
              </a:rPr>
              <a:t>Referral  information reviewed by HF team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700338" y="1052513"/>
            <a:ext cx="1008062" cy="115252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0825" y="1341438"/>
            <a:ext cx="2900363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>
                <a:solidFill>
                  <a:srgbClr val="17375E"/>
                </a:solidFill>
                <a:latin typeface="Calibri" pitchFamily="34" charset="0"/>
              </a:rPr>
              <a:t>NT-proBNP indicated as a rule-out test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950" y="2276475"/>
            <a:ext cx="4679950" cy="116363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b="1" baseline="30000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b="1" baseline="30000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00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800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rgbClr val="EEECE1"/>
                </a:solidFill>
              </a:rPr>
              <a:t>(HF team will review the result)</a:t>
            </a:r>
            <a:endParaRPr lang="en-US" sz="2400" dirty="0">
              <a:solidFill>
                <a:srgbClr val="EEECE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750" y="2420938"/>
            <a:ext cx="3744913" cy="461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EEECE1"/>
                </a:solidFill>
              </a:rPr>
              <a:t>NT-proBNP ≥125 pg/mL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11863" y="1341438"/>
            <a:ext cx="29543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>
                <a:solidFill>
                  <a:srgbClr val="17375E"/>
                </a:solidFill>
                <a:latin typeface="Calibri" pitchFamily="34" charset="0"/>
              </a:rPr>
              <a:t>NT-proBNP not indicated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7400" y="2276475"/>
            <a:ext cx="3025775" cy="10842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b="1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b="1" baseline="30000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" b="1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EEECE1"/>
                </a:solidFill>
              </a:rPr>
              <a:t>ECG + Echo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7763" y="2420938"/>
            <a:ext cx="2376487" cy="461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prstClr val="white"/>
                </a:solidFill>
              </a:rPr>
              <a:t>  </a:t>
            </a:r>
            <a:r>
              <a:rPr lang="en-US" sz="2400" dirty="0">
                <a:solidFill>
                  <a:prstClr val="white"/>
                </a:solidFill>
              </a:rPr>
              <a:t>Attend HF Clinic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16013" y="3644900"/>
            <a:ext cx="1095375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17375E"/>
                </a:solidFill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388" y="4292600"/>
            <a:ext cx="3313112" cy="12001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EEECE1"/>
                </a:solidFill>
              </a:rPr>
              <a:t>HF team will discharge: consider referral for non-cardiac assessment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9838" y="3860800"/>
            <a:ext cx="2520950" cy="233203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b="1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EEECE1"/>
                </a:solidFill>
              </a:rPr>
              <a:t>Cardiologist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EEECE1"/>
                </a:solidFill>
              </a:rPr>
              <a:t>HF nurse review Community F/U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EEECE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3933825"/>
            <a:ext cx="1077913" cy="4603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white"/>
                </a:solidFill>
              </a:rPr>
              <a:t>LVSD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16688" y="3860800"/>
            <a:ext cx="2447925" cy="233203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00" b="1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EEECE1"/>
                </a:solidFill>
              </a:rPr>
              <a:t>Cardiologist review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solidFill>
                <a:srgbClr val="EEECE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EEECE1"/>
                </a:solidFill>
              </a:rPr>
              <a:t>HEFPEF / other diagnosis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92950" y="3933825"/>
            <a:ext cx="1274763" cy="46037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prstClr val="white"/>
                </a:solidFill>
              </a:rPr>
              <a:t>No LVSD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 animBg="1"/>
      <p:bldP spid="5" grpId="0"/>
      <p:bldP spid="7" grpId="0" animBg="1"/>
      <p:bldP spid="8" grpId="0" animBg="1"/>
      <p:bldP spid="10" grpId="0"/>
      <p:bldP spid="12" grpId="0" animBg="1"/>
      <p:bldP spid="13" grpId="0" animBg="1"/>
      <p:bldP spid="17" grpId="0"/>
      <p:bldP spid="18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Image result for cardiac muscle stretch"/>
          <p:cNvPicPr>
            <a:picLocks noChangeAspect="1" noChangeArrowheads="1"/>
          </p:cNvPicPr>
          <p:nvPr/>
        </p:nvPicPr>
        <p:blipFill>
          <a:blip r:embed="rId3" cstate="print"/>
          <a:srcRect b="8467"/>
          <a:stretch>
            <a:fillRect/>
          </a:stretch>
        </p:blipFill>
        <p:spPr bwMode="auto">
          <a:xfrm>
            <a:off x="7812088" y="188913"/>
            <a:ext cx="10604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NTproBNP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229600" cy="46815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Released by cardiac muscle in response to stretch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Sensitive for detecting heart failure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Also ↑ in hypertension, </a:t>
            </a:r>
            <a:r>
              <a:rPr lang="en-GB" dirty="0"/>
              <a:t>MI, AF, </a:t>
            </a:r>
            <a:r>
              <a:rPr lang="en-GB" dirty="0" smtClean="0"/>
              <a:t>VHD, severe </a:t>
            </a:r>
            <a:r>
              <a:rPr lang="en-GB" dirty="0"/>
              <a:t>COPD, pneumonia, PE, </a:t>
            </a:r>
            <a:r>
              <a:rPr lang="en-GB" dirty="0" smtClean="0"/>
              <a:t>renal impairment, sepsis</a:t>
            </a:r>
            <a:r>
              <a:rPr lang="en-GB" dirty="0"/>
              <a:t>, </a:t>
            </a:r>
            <a:r>
              <a:rPr lang="en-GB" dirty="0" smtClean="0"/>
              <a:t>cirrhosis,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/>
              <a:t>R</a:t>
            </a:r>
            <a:r>
              <a:rPr lang="en-GB" dirty="0" smtClean="0"/>
              <a:t>ecommended for use in diagnostic pathways as a rule out test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b="1" dirty="0" smtClean="0"/>
              <a:t>&lt;125 </a:t>
            </a:r>
            <a:r>
              <a:rPr lang="en-GB" b="1" dirty="0"/>
              <a:t>pg/ml </a:t>
            </a:r>
            <a:r>
              <a:rPr lang="en-GB" dirty="0" smtClean="0"/>
              <a:t>-rule-out </a:t>
            </a:r>
            <a:r>
              <a:rPr lang="en-GB" dirty="0"/>
              <a:t>threshold </a:t>
            </a:r>
            <a:r>
              <a:rPr lang="en-GB" dirty="0" smtClean="0"/>
              <a:t>in </a:t>
            </a:r>
            <a:r>
              <a:rPr lang="en-GB" dirty="0"/>
              <a:t>L</a:t>
            </a:r>
            <a:r>
              <a:rPr lang="en-GB" dirty="0" smtClean="0"/>
              <a:t>othian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Potential for future roles in monitoring response to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Impact of Age &amp; Gender</a:t>
            </a:r>
            <a:endParaRPr lang="en-US" b="1" smtClean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424862" cy="4525963"/>
          </a:xfrm>
        </p:spPr>
        <p:txBody>
          <a:bodyPr/>
          <a:lstStyle/>
          <a:p>
            <a:r>
              <a:rPr lang="en-GB" smtClean="0"/>
              <a:t>Women have higher values than men</a:t>
            </a:r>
          </a:p>
          <a:p>
            <a:r>
              <a:rPr lang="en-GB" smtClean="0"/>
              <a:t>Levels in ‘healthy’ individuals increase with age</a:t>
            </a:r>
            <a:endParaRPr lang="en-GB" sz="2400" smtClean="0"/>
          </a:p>
          <a:p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550" y="2636838"/>
          <a:ext cx="7200800" cy="39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288"/>
                <a:gridCol w="2078581"/>
                <a:gridCol w="2820931"/>
              </a:tblGrid>
              <a:tr h="70038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Age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Median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Upper limit </a:t>
                      </a:r>
                    </a:p>
                    <a:p>
                      <a:pPr algn="ctr"/>
                      <a:r>
                        <a:rPr lang="en-GB" sz="2400" dirty="0" smtClean="0"/>
                        <a:t>(95</a:t>
                      </a:r>
                      <a:r>
                        <a:rPr lang="en-GB" sz="2400" baseline="30000" dirty="0" smtClean="0"/>
                        <a:t>th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baseline="0" dirty="0" smtClean="0"/>
                        <a:t> percentile</a:t>
                      </a:r>
                      <a:r>
                        <a:rPr lang="en-GB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18-44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115</a:t>
                      </a:r>
                      <a:endParaRPr lang="en-US" sz="2800" dirty="0"/>
                    </a:p>
                  </a:txBody>
                  <a:tcPr/>
                </a:tc>
              </a:tr>
              <a:tr h="5259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45-54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172</a:t>
                      </a:r>
                      <a:endParaRPr lang="en-US" sz="2800" dirty="0"/>
                    </a:p>
                  </a:txBody>
                  <a:tcPr/>
                </a:tc>
              </a:tr>
              <a:tr h="5259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55-64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263</a:t>
                      </a:r>
                      <a:endParaRPr lang="en-US" sz="2800" dirty="0"/>
                    </a:p>
                  </a:txBody>
                  <a:tcPr/>
                </a:tc>
              </a:tr>
              <a:tr h="52595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65-74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107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349</a:t>
                      </a:r>
                      <a:endParaRPr lang="en-US" sz="2800" dirty="0"/>
                    </a:p>
                  </a:txBody>
                  <a:tcPr/>
                </a:tc>
              </a:tr>
              <a:tr h="525952">
                <a:tc>
                  <a:txBody>
                    <a:bodyPr/>
                    <a:lstStyle/>
                    <a:p>
                      <a:pPr algn="ctr"/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&gt;75</a:t>
                      </a:r>
                      <a:endParaRPr lang="en-US" sz="2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sz="2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738</a:t>
                      </a:r>
                      <a:endParaRPr lang="en-US" sz="2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595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Total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196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Year xmlns="a495ef1b-0c32-4417-a144-e9bfdb11b89f">2017-01-25T00:00:00+00:00</Yea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93391C0A2794A88CB2421906A0542" ma:contentTypeVersion="2" ma:contentTypeDescription="Create a new document." ma:contentTypeScope="" ma:versionID="bc0ad405fb26052501fed616da015f1e">
  <xsd:schema xmlns:xsd="http://www.w3.org/2001/XMLSchema" xmlns:xs="http://www.w3.org/2001/XMLSchema" xmlns:p="http://schemas.microsoft.com/office/2006/metadata/properties" xmlns:ns1="http://schemas.microsoft.com/sharepoint/v3" xmlns:ns2="a495ef1b-0c32-4417-a144-e9bfdb11b89f" targetNamespace="http://schemas.microsoft.com/office/2006/metadata/properties" ma:root="true" ma:fieldsID="6d5ffd7df3aea41f031c83ad6b8a5aa3" ns1:_="" ns2:_="">
    <xsd:import namespace="http://schemas.microsoft.com/sharepoint/v3"/>
    <xsd:import namespace="a495ef1b-0c32-4417-a144-e9bfdb11b89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ef1b-0c32-4417-a144-e9bfdb11b89f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Year" ma:format="DateOnly" ma:internalName="Year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8F274E-09AF-4ECB-B45F-2608A5F49C3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495ef1b-0c32-4417-a144-e9bfdb11b89f"/>
  </ds:schemaRefs>
</ds:datastoreItem>
</file>

<file path=customXml/itemProps2.xml><?xml version="1.0" encoding="utf-8"?>
<ds:datastoreItem xmlns:ds="http://schemas.openxmlformats.org/officeDocument/2006/customXml" ds:itemID="{92561969-DA1B-47D2-A449-497F415B52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1FE63A-1AE7-47A4-8E57-AFF8F3572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495ef1b-0c32-4417-a144-e9bfdb11b8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5511</TotalTime>
  <Words>1108</Words>
  <Application>Microsoft Office PowerPoint</Application>
  <PresentationFormat>On-screen Show (4:3)</PresentationFormat>
  <Paragraphs>167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Lothian Heart Failure Diagnostic Pathway</vt:lpstr>
      <vt:lpstr>New Heart Failure Diagnostic Pathway</vt:lpstr>
      <vt:lpstr>Cardiology Referrals Audit</vt:lpstr>
      <vt:lpstr>Slide 4</vt:lpstr>
      <vt:lpstr>Slide 5</vt:lpstr>
      <vt:lpstr>Slide 6</vt:lpstr>
      <vt:lpstr>Slide 7</vt:lpstr>
      <vt:lpstr>NTproBNP</vt:lpstr>
      <vt:lpstr>Impact of Age &amp; Gender</vt:lpstr>
      <vt:lpstr>Impact of Age &amp; Gender</vt:lpstr>
      <vt:lpstr>NTproBNP in lothian</vt:lpstr>
      <vt:lpstr>NTproBNP across Scotland</vt:lpstr>
      <vt:lpstr>Conclusions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Heart failure pathway </dc:title>
  <dc:creator>SaraLaud</dc:creator>
  <cp:lastModifiedBy>Wendy Hannant</cp:lastModifiedBy>
  <cp:revision>57</cp:revision>
  <dcterms:created xsi:type="dcterms:W3CDTF">2017-01-12T08:23:38Z</dcterms:created>
  <dcterms:modified xsi:type="dcterms:W3CDTF">2017-11-24T14:27:06Z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0x01010049193391C0A2794A88CB2421906A0542</vt:lpwstr>
  </property>
</Properties>
</file>