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4.xml" ContentType="application/vnd.openxmlformats-officedocument.drawingml.chart+xml"/>
  <Override PartName="/ppt/charts/chart2.xml" ContentType="application/vnd.openxmlformats-officedocument.drawingml.chart+xml"/>
  <Override PartName="/ppt/theme/theme1.xml" ContentType="application/vnd.openxmlformats-officedocument.them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  <p:sldId id="258" r:id="rId3"/>
    <p:sldId id="267" r:id="rId4"/>
    <p:sldId id="268" r:id="rId5"/>
    <p:sldId id="276" r:id="rId6"/>
    <p:sldId id="269" r:id="rId7"/>
    <p:sldId id="278" r:id="rId8"/>
    <p:sldId id="279" r:id="rId9"/>
    <p:sldId id="280" r:id="rId10"/>
    <p:sldId id="277" r:id="rId11"/>
    <p:sldId id="265" r:id="rId12"/>
    <p:sldId id="266" r:id="rId13"/>
    <p:sldId id="281" r:id="rId14"/>
    <p:sldId id="282" r:id="rId15"/>
    <p:sldId id="262" r:id="rId16"/>
    <p:sldId id="263" r:id="rId17"/>
    <p:sldId id="264" r:id="rId18"/>
    <p:sldId id="270" r:id="rId19"/>
    <p:sldId id="260" r:id="rId20"/>
    <p:sldId id="275" r:id="rId21"/>
    <p:sldId id="261" r:id="rId22"/>
    <p:sldId id="272" r:id="rId2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623" autoAdjust="0"/>
  </p:normalViewPr>
  <p:slideViewPr>
    <p:cSldViewPr snapToGrid="0" snapToObjects="1">
      <p:cViewPr varScale="1">
        <p:scale>
          <a:sx n="102" d="100"/>
          <a:sy n="102" d="100"/>
        </p:scale>
        <p:origin x="-10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nathanmalo:Documents:work:diabetes:PLIG-GP-info-dx-criteria:PLIG-mtg-190117:HbA1C-glucose-stats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jonathanmalo:Documents:work:diabetes:PLIG-GP-info-dx-criteria:PLIG-mtg-190117:HbA1C-glucose-stat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nathanmalo:Documents:work:diabetes:PLIG-GP-info-dx-criteria:PLIG-mtg-190117:Lab-activity-data:all-labs-HbA1C-glucose-data-Nov12-Dec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nathanmalo:Documents:work:diabetes:PLIG-GP-info-dx-criteria:PLIG-mtg-190117:Lab-activity-data:all-labs-HbA1C-glucose-data-Nov12-Dec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18"/>
  <c:chart>
    <c:plotArea>
      <c:layout/>
      <c:lineChart>
        <c:grouping val="standard"/>
        <c:ser>
          <c:idx val="0"/>
          <c:order val="0"/>
          <c:spPr>
            <a:ln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val>
            <c:numRef>
              <c:f>'1o-care'!$AC$3:$AZ$3</c:f>
              <c:numCache>
                <c:formatCode>General</c:formatCode>
                <c:ptCount val="24"/>
                <c:pt idx="0">
                  <c:v>5208</c:v>
                </c:pt>
                <c:pt idx="1">
                  <c:v>4854</c:v>
                </c:pt>
                <c:pt idx="2">
                  <c:v>5575</c:v>
                </c:pt>
                <c:pt idx="3">
                  <c:v>4903</c:v>
                </c:pt>
                <c:pt idx="4">
                  <c:v>5140</c:v>
                </c:pt>
                <c:pt idx="5">
                  <c:v>5855</c:v>
                </c:pt>
                <c:pt idx="6">
                  <c:v>5305</c:v>
                </c:pt>
                <c:pt idx="7">
                  <c:v>5186</c:v>
                </c:pt>
                <c:pt idx="8">
                  <c:v>5679</c:v>
                </c:pt>
                <c:pt idx="9">
                  <c:v>5721</c:v>
                </c:pt>
                <c:pt idx="10">
                  <c:v>5837</c:v>
                </c:pt>
                <c:pt idx="11">
                  <c:v>4926</c:v>
                </c:pt>
                <c:pt idx="12">
                  <c:v>5754</c:v>
                </c:pt>
                <c:pt idx="13">
                  <c:v>5861</c:v>
                </c:pt>
                <c:pt idx="14">
                  <c:v>5831</c:v>
                </c:pt>
                <c:pt idx="15">
                  <c:v>5438</c:v>
                </c:pt>
                <c:pt idx="16">
                  <c:v>5790</c:v>
                </c:pt>
                <c:pt idx="17">
                  <c:v>5825</c:v>
                </c:pt>
                <c:pt idx="18">
                  <c:v>5231</c:v>
                </c:pt>
                <c:pt idx="19">
                  <c:v>6118</c:v>
                </c:pt>
                <c:pt idx="20">
                  <c:v>5707</c:v>
                </c:pt>
                <c:pt idx="21">
                  <c:v>5565</c:v>
                </c:pt>
                <c:pt idx="22">
                  <c:v>6129</c:v>
                </c:pt>
                <c:pt idx="23">
                  <c:v>4745</c:v>
                </c:pt>
              </c:numCache>
            </c:numRef>
          </c:val>
        </c:ser>
        <c:marker val="1"/>
        <c:axId val="50152960"/>
        <c:axId val="50154880"/>
      </c:lineChart>
      <c:catAx>
        <c:axId val="50152960"/>
        <c:scaling>
          <c:orientation val="minMax"/>
        </c:scaling>
        <c:axPos val="b"/>
        <c:tickLblPos val="nextTo"/>
        <c:crossAx val="50154880"/>
        <c:crosses val="autoZero"/>
        <c:auto val="1"/>
        <c:lblAlgn val="ctr"/>
        <c:lblOffset val="100"/>
      </c:catAx>
      <c:valAx>
        <c:axId val="50154880"/>
        <c:scaling>
          <c:orientation val="minMax"/>
          <c:min val="3000"/>
        </c:scaling>
        <c:axPos val="l"/>
        <c:majorGridlines/>
        <c:numFmt formatCode="General" sourceLinked="1"/>
        <c:tickLblPos val="nextTo"/>
        <c:crossAx val="50152960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sz="14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% change requesting levels: Oct 2013 - Nov 2016</a:t>
            </a:r>
          </a:p>
        </c:rich>
      </c:tx>
      <c:layout>
        <c:manualLayout>
          <c:xMode val="edge"/>
          <c:yMode val="edge"/>
          <c:x val="0.13173256561063587"/>
          <c:y val="3.533351220764963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4.9653558679357584E-2"/>
          <c:y val="0.14569532497776214"/>
          <c:w val="0.93764394529391704"/>
          <c:h val="0.80353179230159655"/>
        </c:manualLayout>
      </c:layout>
      <c:lineChart>
        <c:grouping val="standard"/>
        <c:ser>
          <c:idx val="0"/>
          <c:order val="0"/>
          <c:tx>
            <c:v>HbA1C &amp; glucose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'1o-care'!$O$29:$AY$29</c:f>
              <c:numCache>
                <c:formatCode>General</c:formatCode>
                <c:ptCount val="37"/>
                <c:pt idx="0">
                  <c:v>8.4299182713754015E-2</c:v>
                </c:pt>
                <c:pt idx="1">
                  <c:v>1.3907475031564871</c:v>
                </c:pt>
                <c:pt idx="2">
                  <c:v>2.07534759236998</c:v>
                </c:pt>
                <c:pt idx="3">
                  <c:v>2.4337136247136488</c:v>
                </c:pt>
                <c:pt idx="4">
                  <c:v>3.0185155783377682</c:v>
                </c:pt>
                <c:pt idx="5">
                  <c:v>2.2004732850975612</c:v>
                </c:pt>
                <c:pt idx="6">
                  <c:v>1.4277937807616314</c:v>
                </c:pt>
                <c:pt idx="7">
                  <c:v>2.1384774735950787</c:v>
                </c:pt>
                <c:pt idx="8">
                  <c:v>2.3864607196050427</c:v>
                </c:pt>
                <c:pt idx="9">
                  <c:v>1.187370999569048</c:v>
                </c:pt>
                <c:pt idx="10">
                  <c:v>1.1321796064021941</c:v>
                </c:pt>
                <c:pt idx="11">
                  <c:v>0.49029614340689875</c:v>
                </c:pt>
                <c:pt idx="12">
                  <c:v>-0.21471720081349735</c:v>
                </c:pt>
                <c:pt idx="13">
                  <c:v>-0.34778138159934441</c:v>
                </c:pt>
                <c:pt idx="14">
                  <c:v>-1.4289278504842509</c:v>
                </c:pt>
                <c:pt idx="15">
                  <c:v>-2.0345210823561461</c:v>
                </c:pt>
                <c:pt idx="16">
                  <c:v>-1.4175871532581819</c:v>
                </c:pt>
                <c:pt idx="17">
                  <c:v>-0.94278996272689852</c:v>
                </c:pt>
                <c:pt idx="18">
                  <c:v>-0.92729100985129398</c:v>
                </c:pt>
                <c:pt idx="19">
                  <c:v>-0.30317463917680643</c:v>
                </c:pt>
                <c:pt idx="20">
                  <c:v>-0.49445439905645455</c:v>
                </c:pt>
                <c:pt idx="21">
                  <c:v>-0.25214150165951993</c:v>
                </c:pt>
                <c:pt idx="22">
                  <c:v>9.4883833458081518E-2</c:v>
                </c:pt>
                <c:pt idx="23">
                  <c:v>-0.12474766948672407</c:v>
                </c:pt>
                <c:pt idx="24">
                  <c:v>0.48084556238516835</c:v>
                </c:pt>
                <c:pt idx="25">
                  <c:v>0.9061217083626385</c:v>
                </c:pt>
                <c:pt idx="26">
                  <c:v>1.0819025153666391</c:v>
                </c:pt>
                <c:pt idx="27">
                  <c:v>1.9725252708536531</c:v>
                </c:pt>
                <c:pt idx="28">
                  <c:v>1.607732843415222</c:v>
                </c:pt>
                <c:pt idx="29">
                  <c:v>2.3384517680147039</c:v>
                </c:pt>
                <c:pt idx="30">
                  <c:v>2.965592324616106</c:v>
                </c:pt>
                <c:pt idx="31">
                  <c:v>2.871842560880641</c:v>
                </c:pt>
                <c:pt idx="32">
                  <c:v>2.0084374787362043</c:v>
                </c:pt>
                <c:pt idx="33">
                  <c:v>2.5497667596603892</c:v>
                </c:pt>
                <c:pt idx="34">
                  <c:v>1.8508017872938878</c:v>
                </c:pt>
                <c:pt idx="35">
                  <c:v>0.77230148109506103</c:v>
                </c:pt>
                <c:pt idx="36">
                  <c:v>0.33379452168718127</c:v>
                </c:pt>
              </c:numCache>
            </c:numRef>
          </c:val>
        </c:ser>
        <c:ser>
          <c:idx val="1"/>
          <c:order val="1"/>
          <c:tx>
            <c:v>Glucose</c:v>
          </c:tx>
          <c:spPr>
            <a:ln w="12700">
              <a:solidFill>
                <a:srgbClr val="FCF305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CF305"/>
              </a:solidFill>
              <a:ln>
                <a:solidFill>
                  <a:srgbClr val="FCF305"/>
                </a:solidFill>
                <a:prstDash val="solid"/>
              </a:ln>
            </c:spPr>
          </c:marker>
          <c:val>
            <c:numRef>
              <c:f>'1o-care'!$O$18:$AY$18</c:f>
              <c:numCache>
                <c:formatCode>General</c:formatCode>
                <c:ptCount val="37"/>
                <c:pt idx="0">
                  <c:v>-0.15183487351135813</c:v>
                </c:pt>
                <c:pt idx="1">
                  <c:v>0.96825050328650553</c:v>
                </c:pt>
                <c:pt idx="2">
                  <c:v>1.4310315554585398</c:v>
                </c:pt>
                <c:pt idx="3">
                  <c:v>1.585291906182529</c:v>
                </c:pt>
                <c:pt idx="4">
                  <c:v>1.9229183341822345</c:v>
                </c:pt>
                <c:pt idx="5">
                  <c:v>1.0254917655048588</c:v>
                </c:pt>
                <c:pt idx="6">
                  <c:v>0.15377525528148514</c:v>
                </c:pt>
                <c:pt idx="7">
                  <c:v>0.68398457396492396</c:v>
                </c:pt>
                <c:pt idx="8">
                  <c:v>0.92119624536126632</c:v>
                </c:pt>
                <c:pt idx="9">
                  <c:v>-0.35606005481578801</c:v>
                </c:pt>
                <c:pt idx="10">
                  <c:v>-0.48606563341337899</c:v>
                </c:pt>
                <c:pt idx="11">
                  <c:v>-1.2292318513667631</c:v>
                </c:pt>
                <c:pt idx="12">
                  <c:v>-1.972883164762675</c:v>
                </c:pt>
                <c:pt idx="13">
                  <c:v>-2.1193819884062122</c:v>
                </c:pt>
                <c:pt idx="14">
                  <c:v>-3.1118872638191442</c:v>
                </c:pt>
                <c:pt idx="15">
                  <c:v>-3.5562346891750969</c:v>
                </c:pt>
                <c:pt idx="16">
                  <c:v>-2.84702515219869</c:v>
                </c:pt>
                <c:pt idx="17">
                  <c:v>-2.5419001188483952</c:v>
                </c:pt>
                <c:pt idx="18">
                  <c:v>-2.6102985762448827</c:v>
                </c:pt>
                <c:pt idx="19">
                  <c:v>-2.095612311722328</c:v>
                </c:pt>
                <c:pt idx="20">
                  <c:v>-2.2421111353658869</c:v>
                </c:pt>
                <c:pt idx="21">
                  <c:v>-2.0747532076936248</c:v>
                </c:pt>
                <c:pt idx="22">
                  <c:v>-1.9583303014868227</c:v>
                </c:pt>
                <c:pt idx="23">
                  <c:v>-2.3561085643600377</c:v>
                </c:pt>
                <c:pt idx="24">
                  <c:v>-1.968032210337378</c:v>
                </c:pt>
                <c:pt idx="25">
                  <c:v>-1.650779790923862</c:v>
                </c:pt>
                <c:pt idx="26">
                  <c:v>-1.6900725217686507</c:v>
                </c:pt>
                <c:pt idx="27">
                  <c:v>-1.035678769797965</c:v>
                </c:pt>
                <c:pt idx="28">
                  <c:v>-1.627980305125043</c:v>
                </c:pt>
                <c:pt idx="29">
                  <c:v>-0.94981687647045554</c:v>
                </c:pt>
                <c:pt idx="30">
                  <c:v>-0.46035557495937041</c:v>
                </c:pt>
                <c:pt idx="31">
                  <c:v>-0.56610638143054159</c:v>
                </c:pt>
                <c:pt idx="32">
                  <c:v>-1.6381673094181382</c:v>
                </c:pt>
                <c:pt idx="33">
                  <c:v>-1.395619588153973</c:v>
                </c:pt>
                <c:pt idx="34">
                  <c:v>-2.3061437337796282</c:v>
                </c:pt>
                <c:pt idx="35">
                  <c:v>-3.6144461422785037</c:v>
                </c:pt>
                <c:pt idx="36">
                  <c:v>-4.3188047248296169</c:v>
                </c:pt>
              </c:numCache>
            </c:numRef>
          </c:val>
        </c:ser>
        <c:ser>
          <c:idx val="2"/>
          <c:order val="2"/>
          <c:tx>
            <c:v>HbA1C</c:v>
          </c:tx>
          <c:spPr>
            <a:ln w="12700">
              <a:solidFill>
                <a:srgbClr val="DD0806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DD0806"/>
              </a:solidFill>
              <a:ln>
                <a:solidFill>
                  <a:srgbClr val="DD0806"/>
                </a:solidFill>
                <a:prstDash val="solid"/>
              </a:ln>
            </c:spPr>
          </c:marker>
          <c:val>
            <c:numRef>
              <c:f>'1o-care'!$O$8:$AY$8</c:f>
              <c:numCache>
                <c:formatCode>General</c:formatCode>
                <c:ptCount val="37"/>
                <c:pt idx="0">
                  <c:v>0.91798112658205699</c:v>
                </c:pt>
                <c:pt idx="1">
                  <c:v>2.8823922314134438</c:v>
                </c:pt>
                <c:pt idx="2">
                  <c:v>4.3501344431314086</c:v>
                </c:pt>
                <c:pt idx="3">
                  <c:v>5.4291047971364481</c:v>
                </c:pt>
                <c:pt idx="4">
                  <c:v>6.8865711007210173</c:v>
                </c:pt>
                <c:pt idx="5">
                  <c:v>6.3487985750740883</c:v>
                </c:pt>
                <c:pt idx="6">
                  <c:v>5.9257736902498745</c:v>
                </c:pt>
                <c:pt idx="7">
                  <c:v>7.2736303070783954</c:v>
                </c:pt>
                <c:pt idx="8">
                  <c:v>7.5596430834574946</c:v>
                </c:pt>
                <c:pt idx="9">
                  <c:v>6.6365240028087626</c:v>
                </c:pt>
                <c:pt idx="10">
                  <c:v>6.845467468187505</c:v>
                </c:pt>
                <c:pt idx="11">
                  <c:v>6.5611673431639428</c:v>
                </c:pt>
                <c:pt idx="12">
                  <c:v>5.9925670931168424</c:v>
                </c:pt>
                <c:pt idx="13">
                  <c:v>5.9069345253386807</c:v>
                </c:pt>
                <c:pt idx="14">
                  <c:v>4.5128363219099459</c:v>
                </c:pt>
                <c:pt idx="15">
                  <c:v>3.3379574919933708</c:v>
                </c:pt>
                <c:pt idx="16">
                  <c:v>3.6291082224391591</c:v>
                </c:pt>
                <c:pt idx="17">
                  <c:v>4.702940622377505</c:v>
                </c:pt>
                <c:pt idx="18">
                  <c:v>5.0146431690900624</c:v>
                </c:pt>
                <c:pt idx="19">
                  <c:v>6.0251074688725685</c:v>
                </c:pt>
                <c:pt idx="20">
                  <c:v>5.6757265923375915</c:v>
                </c:pt>
                <c:pt idx="21">
                  <c:v>6.1826713935843971</c:v>
                </c:pt>
                <c:pt idx="22">
                  <c:v>7.3438490126564782</c:v>
                </c:pt>
                <c:pt idx="23">
                  <c:v>7.7531726866361783</c:v>
                </c:pt>
                <c:pt idx="24">
                  <c:v>9.1267190737981387</c:v>
                </c:pt>
                <c:pt idx="25">
                  <c:v>9.9333778622685678</c:v>
                </c:pt>
                <c:pt idx="26">
                  <c:v>10.868485502406285</c:v>
                </c:pt>
                <c:pt idx="27">
                  <c:v>12.59312541745876</c:v>
                </c:pt>
                <c:pt idx="28">
                  <c:v>13.031564164483028</c:v>
                </c:pt>
                <c:pt idx="29">
                  <c:v>13.947832639709551</c:v>
                </c:pt>
                <c:pt idx="30">
                  <c:v>15.061056020825848</c:v>
                </c:pt>
                <c:pt idx="31">
                  <c:v>15.00967648015892</c:v>
                </c:pt>
                <c:pt idx="32">
                  <c:v>14.882940279847265</c:v>
                </c:pt>
                <c:pt idx="33">
                  <c:v>16.479131343232449</c:v>
                </c:pt>
                <c:pt idx="34">
                  <c:v>16.527085581188249</c:v>
                </c:pt>
                <c:pt idx="35">
                  <c:v>16.259911969720321</c:v>
                </c:pt>
                <c:pt idx="36">
                  <c:v>16.760006165544869</c:v>
                </c:pt>
              </c:numCache>
            </c:numRef>
          </c:val>
        </c:ser>
        <c:marker val="1"/>
        <c:axId val="50331648"/>
        <c:axId val="50333568"/>
      </c:lineChart>
      <c:catAx>
        <c:axId val="503316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333568"/>
        <c:crosses val="autoZero"/>
        <c:auto val="1"/>
        <c:lblAlgn val="ctr"/>
        <c:lblOffset val="100"/>
        <c:tickLblSkip val="2"/>
        <c:tickMarkSkip val="1"/>
      </c:catAx>
      <c:valAx>
        <c:axId val="50333568"/>
        <c:scaling>
          <c:orientation val="minMax"/>
          <c:min val="-5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331648"/>
        <c:crosses val="autoZero"/>
        <c:crossBetween val="between"/>
      </c:valAx>
      <c:spPr>
        <a:solidFill>
          <a:srgbClr val="C0C0C0"/>
        </a:solidFill>
        <a:ln w="12700">
          <a:solidFill>
            <a:srgbClr val="C0C0C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18"/>
  <c:chart>
    <c:plotArea>
      <c:layout/>
      <c:lineChart>
        <c:grouping val="standard"/>
        <c:ser>
          <c:idx val="0"/>
          <c:order val="0"/>
          <c:spPr>
            <a:ln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cat>
            <c:numRef>
              <c:f>'by-year'!$B$21:$G$21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'by-year'!$B$23:$G$23</c:f>
              <c:numCache>
                <c:formatCode>General</c:formatCode>
                <c:ptCount val="6"/>
                <c:pt idx="0">
                  <c:v>34024</c:v>
                </c:pt>
                <c:pt idx="1">
                  <c:v>35288</c:v>
                </c:pt>
                <c:pt idx="2">
                  <c:v>36586</c:v>
                </c:pt>
                <c:pt idx="3">
                  <c:v>37751</c:v>
                </c:pt>
                <c:pt idx="4">
                  <c:v>38822</c:v>
                </c:pt>
                <c:pt idx="5">
                  <c:v>40211</c:v>
                </c:pt>
              </c:numCache>
            </c:numRef>
          </c:val>
        </c:ser>
        <c:marker val="1"/>
        <c:axId val="50387584"/>
        <c:axId val="50397952"/>
      </c:lineChart>
      <c:catAx>
        <c:axId val="503875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0397952"/>
        <c:crosses val="autoZero"/>
        <c:auto val="1"/>
        <c:lblAlgn val="ctr"/>
        <c:lblOffset val="100"/>
      </c:catAx>
      <c:valAx>
        <c:axId val="50397952"/>
        <c:scaling>
          <c:orientation val="minMax"/>
          <c:max val="42000"/>
          <c:min val="32000"/>
        </c:scaling>
        <c:axPos val="l"/>
        <c:majorGridlines/>
        <c:numFmt formatCode="General" sourceLinked="1"/>
        <c:tickLblPos val="nextTo"/>
        <c:crossAx val="50387584"/>
        <c:crosses val="autoZero"/>
        <c:crossBetween val="between"/>
        <c:majorUnit val="2000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18"/>
  <c:chart>
    <c:plotArea>
      <c:layout/>
      <c:lineChart>
        <c:grouping val="standard"/>
        <c:ser>
          <c:idx val="0"/>
          <c:order val="0"/>
          <c:cat>
            <c:numRef>
              <c:f>'by-year'!$B$21:$G$21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'by-year'!$B$24:$G$24</c:f>
              <c:numCache>
                <c:formatCode>General</c:formatCode>
                <c:ptCount val="6"/>
                <c:pt idx="0">
                  <c:v>2.1858687984951799</c:v>
                </c:pt>
                <c:pt idx="1">
                  <c:v>2.2080877352074406</c:v>
                </c:pt>
                <c:pt idx="2">
                  <c:v>2.3817853823867048</c:v>
                </c:pt>
                <c:pt idx="3">
                  <c:v>2.3144022674896028</c:v>
                </c:pt>
                <c:pt idx="4">
                  <c:v>2.3373345010561044</c:v>
                </c:pt>
                <c:pt idx="5">
                  <c:v>2.3759916440774931</c:v>
                </c:pt>
              </c:numCache>
            </c:numRef>
          </c:val>
        </c:ser>
        <c:marker val="1"/>
        <c:axId val="50405376"/>
        <c:axId val="50406912"/>
      </c:lineChart>
      <c:catAx>
        <c:axId val="504053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0406912"/>
        <c:crosses val="autoZero"/>
        <c:auto val="1"/>
        <c:lblAlgn val="ctr"/>
        <c:lblOffset val="100"/>
      </c:catAx>
      <c:valAx>
        <c:axId val="50406912"/>
        <c:scaling>
          <c:orientation val="minMax"/>
          <c:max val="2.5"/>
          <c:min val="2"/>
        </c:scaling>
        <c:axPos val="l"/>
        <c:majorGridlines/>
        <c:numFmt formatCode="General" sourceLinked="1"/>
        <c:tickLblPos val="nextTo"/>
        <c:crossAx val="50405376"/>
        <c:crosses val="autoZero"/>
        <c:crossBetween val="between"/>
        <c:majorUnit val="0.1"/>
      </c:valAx>
    </c:plotArea>
    <c:plotVisOnly val="1"/>
    <c:dispBlanksAs val="gap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0.0871</cdr:x>
      <cdr:y>0.14855</cdr:y>
    </cdr:from>
    <cdr:to>
      <cdr:x>0.12623</cdr:x>
      <cdr:y>0.22125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58999" y="856532"/>
          <a:ext cx="430918" cy="4191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/>
          <a:ext uri="{91240B29-F687-4f45-9708-019B960494DF}"/>
        </a:extLst>
      </cdr:spPr>
      <cdr:txBody>
        <a:bodyPr xmlns:a="http://schemas.openxmlformats.org/drawingml/2006/main" wrap="none" lIns="18288" tIns="22860" rIns="18288" bIns="0" anchor="t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rPr>
            <a:t>Jan</a:t>
          </a:r>
        </a:p>
        <a:p xmlns:a="http://schemas.openxmlformats.org/drawingml/2006/main">
          <a:pPr algn="ctr" rtl="0">
            <a:defRPr sz="1000"/>
          </a:pPr>
          <a:r>
            <a:rPr lang="en-US" sz="11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rPr>
            <a:t>2014</a:t>
          </a:r>
        </a:p>
      </cdr:txBody>
    </cdr:sp>
  </cdr:relSizeAnchor>
  <cdr:relSizeAnchor xmlns:cdr="http://schemas.openxmlformats.org/drawingml/2006/chartDrawing">
    <cdr:from>
      <cdr:x>0.38978</cdr:x>
      <cdr:y>0.14708</cdr:y>
    </cdr:from>
    <cdr:to>
      <cdr:x>0.42891</cdr:x>
      <cdr:y>0.21978</cdr:y>
    </cdr:to>
    <cdr:sp macro="" textlink="">
      <cdr:nvSpPr>
        <cdr:cNvPr id="205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91790" y="848036"/>
          <a:ext cx="430918" cy="4191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/>
          <a:ext uri="{91240B29-F687-4f45-9708-019B960494DF}"/>
        </a:extLst>
      </cdr:spPr>
      <cdr:txBody>
        <a:bodyPr xmlns:a="http://schemas.openxmlformats.org/drawingml/2006/main" wrap="none" lIns="18288" tIns="22860" rIns="18288" bIns="0" anchor="t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rPr>
            <a:t>Jan</a:t>
          </a:r>
        </a:p>
        <a:p xmlns:a="http://schemas.openxmlformats.org/drawingml/2006/main">
          <a:pPr algn="ctr" rtl="0">
            <a:defRPr sz="1000"/>
          </a:pPr>
          <a:r>
            <a:rPr lang="en-US" sz="11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rPr>
            <a:t>2015</a:t>
          </a:r>
        </a:p>
      </cdr:txBody>
    </cdr:sp>
  </cdr:relSizeAnchor>
  <cdr:relSizeAnchor xmlns:cdr="http://schemas.openxmlformats.org/drawingml/2006/chartDrawing">
    <cdr:from>
      <cdr:x>0.41578</cdr:x>
      <cdr:y>0.21585</cdr:y>
    </cdr:from>
    <cdr:to>
      <cdr:x>0.41578</cdr:x>
      <cdr:y>0.94796</cdr:y>
    </cdr:to>
    <cdr:sp macro="" textlink="">
      <cdr:nvSpPr>
        <cdr:cNvPr id="2051" name="Line 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4578160" y="1244530"/>
          <a:ext cx="0" cy="422124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prstDash val="dashDot"/>
          <a:round/>
          <a:headEnd/>
          <a:tailEnd/>
        </a:ln>
        <a:extLst xmlns:a="http://schemas.openxmlformats.org/drawingml/2006/main">
          <a:ext uri="{909E8E84-426E-40dd-AFC4-6F175D3DCCD1}"/>
        </a:extLst>
      </cdr:spPr>
    </cdr:sp>
  </cdr:relSizeAnchor>
  <cdr:relSizeAnchor xmlns:cdr="http://schemas.openxmlformats.org/drawingml/2006/chartDrawing">
    <cdr:from>
      <cdr:x>0.97508</cdr:x>
      <cdr:y>0.21585</cdr:y>
    </cdr:from>
    <cdr:to>
      <cdr:x>0.97508</cdr:x>
      <cdr:y>0.9487</cdr:y>
    </cdr:to>
    <cdr:sp macro="" textlink="">
      <cdr:nvSpPr>
        <cdr:cNvPr id="2052" name="Line 4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10736459" y="1244530"/>
          <a:ext cx="0" cy="422549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prstDash val="dashDot"/>
          <a:round/>
          <a:headEnd/>
          <a:tailEnd/>
        </a:ln>
        <a:extLst xmlns:a="http://schemas.openxmlformats.org/drawingml/2006/main">
          <a:ext uri="{909E8E84-426E-40dd-AFC4-6F175D3DCCD1}"/>
        </a:extLst>
      </cdr:spPr>
    </cdr:sp>
  </cdr:relSizeAnchor>
  <cdr:relSizeAnchor xmlns:cdr="http://schemas.openxmlformats.org/drawingml/2006/chartDrawing">
    <cdr:from>
      <cdr:x>0.72218</cdr:x>
      <cdr:y>0.21585</cdr:y>
    </cdr:from>
    <cdr:to>
      <cdr:x>0.72218</cdr:x>
      <cdr:y>0.9487</cdr:y>
    </cdr:to>
    <cdr:sp macro="" textlink="">
      <cdr:nvSpPr>
        <cdr:cNvPr id="2053" name="Line 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951861" y="1244530"/>
          <a:ext cx="0" cy="422549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prstDash val="dashDot"/>
          <a:round/>
          <a:headEnd/>
          <a:tailEnd/>
        </a:ln>
        <a:extLst xmlns:a="http://schemas.openxmlformats.org/drawingml/2006/main">
          <a:ext uri="{909E8E84-426E-40dd-AFC4-6F175D3DCCD1}"/>
        </a:extLst>
      </cdr:spPr>
    </cdr:sp>
  </cdr:relSizeAnchor>
  <cdr:relSizeAnchor xmlns:cdr="http://schemas.openxmlformats.org/drawingml/2006/chartDrawing">
    <cdr:from>
      <cdr:x>0.11335</cdr:x>
      <cdr:y>0.2183</cdr:y>
    </cdr:from>
    <cdr:to>
      <cdr:x>0.11335</cdr:x>
      <cdr:y>0.95042</cdr:y>
    </cdr:to>
    <cdr:sp macro="" textlink="">
      <cdr:nvSpPr>
        <cdr:cNvPr id="2054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1248096" y="1258691"/>
          <a:ext cx="0" cy="422124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prstDash val="dashDot"/>
          <a:round/>
          <a:headEnd/>
          <a:tailEnd/>
        </a:ln>
        <a:extLst xmlns:a="http://schemas.openxmlformats.org/drawingml/2006/main">
          <a:ext uri="{909E8E84-426E-40dd-AFC4-6F175D3DCCD1}"/>
        </a:extLst>
      </cdr:spPr>
    </cdr:sp>
  </cdr:relSizeAnchor>
  <cdr:relSizeAnchor xmlns:cdr="http://schemas.openxmlformats.org/drawingml/2006/chartDrawing">
    <cdr:from>
      <cdr:x>0.69692</cdr:x>
      <cdr:y>0.14855</cdr:y>
    </cdr:from>
    <cdr:to>
      <cdr:x>0.73605</cdr:x>
      <cdr:y>0.22125</cdr:y>
    </cdr:to>
    <cdr:sp macro="" textlink="">
      <cdr:nvSpPr>
        <cdr:cNvPr id="2055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673673" y="856532"/>
          <a:ext cx="430918" cy="4191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/>
          <a:ext uri="{91240B29-F687-4f45-9708-019B960494DF}"/>
        </a:extLst>
      </cdr:spPr>
      <cdr:txBody>
        <a:bodyPr xmlns:a="http://schemas.openxmlformats.org/drawingml/2006/main" wrap="none" lIns="18288" tIns="22860" rIns="18288" bIns="0" anchor="t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rPr>
            <a:t>Jan</a:t>
          </a:r>
        </a:p>
        <a:p xmlns:a="http://schemas.openxmlformats.org/drawingml/2006/main">
          <a:pPr algn="ctr" rtl="0">
            <a:defRPr sz="1000"/>
          </a:pPr>
          <a:r>
            <a:rPr lang="en-US" sz="11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rPr>
            <a:t>2016</a:t>
          </a:r>
        </a:p>
      </cdr:txBody>
    </cdr:sp>
  </cdr:relSizeAnchor>
  <cdr:relSizeAnchor xmlns:cdr="http://schemas.openxmlformats.org/drawingml/2006/chartDrawing">
    <cdr:from>
      <cdr:x>0.94411</cdr:x>
      <cdr:y>0.14708</cdr:y>
    </cdr:from>
    <cdr:to>
      <cdr:x>0.98325</cdr:x>
      <cdr:y>0.21978</cdr:y>
    </cdr:to>
    <cdr:sp macro="" textlink="">
      <cdr:nvSpPr>
        <cdr:cNvPr id="2056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95544" y="848036"/>
          <a:ext cx="430917" cy="4191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/>
          <a:ext uri="{91240B29-F687-4f45-9708-019B960494DF}"/>
        </a:extLst>
      </cdr:spPr>
      <cdr:txBody>
        <a:bodyPr xmlns:a="http://schemas.openxmlformats.org/drawingml/2006/main" wrap="none" lIns="18288" tIns="22860" rIns="18288" bIns="0" anchor="t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rPr>
            <a:t>Nov</a:t>
          </a:r>
        </a:p>
        <a:p xmlns:a="http://schemas.openxmlformats.org/drawingml/2006/main">
          <a:pPr algn="ctr" rtl="0">
            <a:defRPr sz="1000"/>
          </a:pPr>
          <a:r>
            <a:rPr lang="en-US" sz="11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rPr>
            <a:t>2016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7E281-8970-4607-A866-D71B0E248B55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654C0-2C56-49D1-AEA1-73471E54B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DEA19-DDC8-46F8-B074-0BF4A7194336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CD074-5F5A-4C72-BF95-B88B229C2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181E4-F780-4CA5-B1D6-95BFCC253445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03421-0DBF-4C1B-BBA9-6A03B1901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40E2B-2837-476E-A562-2B93F9C6AD63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7519E-926F-42FA-A004-91F336064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B0297-09A5-44CE-8366-A193BA1D37F9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A02D1-8B19-4371-88E4-FF507AAF3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4FC3B-7477-4900-B6C7-7AE2FD734ED3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15F8-138E-4082-8E11-131AF71BB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28118-C69B-4C00-A502-0173EDB9107C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4E4BA-B56A-4C6A-B254-6CF713506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9C09-ECA0-4FF1-A354-A6C0356453B8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63F1E-0C52-4FB9-8D9D-BC99CC656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64DF-39FD-4A84-AFFC-5E8BF84F693D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A3319-657D-4619-9194-939C2F257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3DEAD-59C5-4559-8C9C-73FF15A2593B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CD1C2-4844-438A-843A-A096DEFCA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86B71-A522-4DEC-956E-A7F3270773B1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8C658-25BB-45D0-BE30-E1833EA3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1594E-8D01-441F-82FB-CECF72675BC6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E56CA-454F-41CD-B8D2-8FBDF415E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E5BA02-0CB0-46B2-855B-A83F5D969553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17775F-B809-4107-9E1F-8DB0F84FC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ntranet.lothian.scot.nhs.uk/NHSLothian/Healthcare/A-Z/ReproductiveMedicine/PoliciesAndGuidelines/Documents/Maternity%20Pan%20Lothian/Antenatal/GDM%20screening%20and%20referral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1806575"/>
            <a:ext cx="7772400" cy="1470025"/>
          </a:xfrm>
        </p:spPr>
        <p:txBody>
          <a:bodyPr/>
          <a:lstStyle/>
          <a:p>
            <a:r>
              <a:rPr lang="en-US" b="1" smtClean="0"/>
              <a:t>New diabetes diagnosis pathway</a:t>
            </a:r>
            <a:br>
              <a:rPr lang="en-US" b="1" smtClean="0"/>
            </a:br>
            <a:r>
              <a:rPr lang="en-US" sz="2800" b="1" smtClean="0"/>
              <a:t>PLIG, 19</a:t>
            </a:r>
            <a:r>
              <a:rPr lang="en-US" sz="2800" b="1" baseline="30000" smtClean="0"/>
              <a:t>th</a:t>
            </a:r>
            <a:r>
              <a:rPr lang="en-US" sz="2800" b="1" smtClean="0"/>
              <a:t> Jan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6938" y="3886200"/>
            <a:ext cx="7343775" cy="17526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Jonathan Malo (</a:t>
            </a:r>
            <a:r>
              <a:rPr lang="en-US" dirty="0" err="1" smtClean="0"/>
              <a:t>StR</a:t>
            </a:r>
            <a:r>
              <a:rPr lang="en-US" dirty="0" smtClean="0"/>
              <a:t>, Clinical Biochemistry)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Nicola </a:t>
            </a:r>
            <a:r>
              <a:rPr lang="en-US" dirty="0" err="1" smtClean="0"/>
              <a:t>Zammit</a:t>
            </a:r>
            <a:endParaRPr lang="en-US" dirty="0"/>
          </a:p>
          <a:p>
            <a:pPr>
              <a:defRPr/>
            </a:pPr>
            <a:r>
              <a:rPr lang="en-US" dirty="0" smtClean="0"/>
              <a:t>(Consultant – Diabetes &amp; Endocrinology,</a:t>
            </a:r>
          </a:p>
          <a:p>
            <a:pPr>
              <a:defRPr/>
            </a:pPr>
            <a:r>
              <a:rPr lang="en-US" dirty="0" smtClean="0"/>
              <a:t>Chair of Diabetes MCN)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1"/>
          <p:cNvGrpSpPr>
            <a:grpSpLocks/>
          </p:cNvGrpSpPr>
          <p:nvPr/>
        </p:nvGrpSpPr>
        <p:grpSpPr bwMode="auto">
          <a:xfrm>
            <a:off x="325438" y="136525"/>
            <a:ext cx="6742112" cy="6480175"/>
            <a:chOff x="0" y="107950"/>
            <a:chExt cx="6742113" cy="6480249"/>
          </a:xfrm>
        </p:grpSpPr>
        <p:sp>
          <p:nvSpPr>
            <p:cNvPr id="123" name="AutoShape 105"/>
            <p:cNvSpPr>
              <a:spLocks noChangeArrowheads="1"/>
            </p:cNvSpPr>
            <p:nvPr/>
          </p:nvSpPr>
          <p:spPr bwMode="auto">
            <a:xfrm flipV="1">
              <a:off x="2852737" y="2482877"/>
              <a:ext cx="720725" cy="863610"/>
            </a:xfrm>
            <a:custGeom>
              <a:avLst/>
              <a:gdLst>
                <a:gd name="G0" fmla="+- 8183 0 0"/>
                <a:gd name="G1" fmla="+- 17175 0 0"/>
                <a:gd name="G2" fmla="+- 6925 0 0"/>
                <a:gd name="G3" fmla="*/ 8183 1 2"/>
                <a:gd name="G4" fmla="+- G3 10800 0"/>
                <a:gd name="G5" fmla="+- 21600 8183 17175"/>
                <a:gd name="G6" fmla="+- 17175 6925 0"/>
                <a:gd name="G7" fmla="*/ G6 1 2"/>
                <a:gd name="G8" fmla="*/ 17175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7175 1 2"/>
                <a:gd name="G15" fmla="+- G5 0 G4"/>
                <a:gd name="G16" fmla="+- G0 0 G4"/>
                <a:gd name="G17" fmla="*/ G2 G15 G16"/>
                <a:gd name="T0" fmla="*/ 14892 w 21600"/>
                <a:gd name="T1" fmla="*/ 0 h 21600"/>
                <a:gd name="T2" fmla="*/ 8183 w 21600"/>
                <a:gd name="T3" fmla="*/ 6925 h 21600"/>
                <a:gd name="T4" fmla="*/ 0 w 21600"/>
                <a:gd name="T5" fmla="*/ 18729 h 21600"/>
                <a:gd name="T6" fmla="*/ 8588 w 21600"/>
                <a:gd name="T7" fmla="*/ 21600 h 21600"/>
                <a:gd name="T8" fmla="*/ 17175 w 21600"/>
                <a:gd name="T9" fmla="*/ 15155 h 21600"/>
                <a:gd name="T10" fmla="*/ 21600 w 21600"/>
                <a:gd name="T11" fmla="*/ 6925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4892" y="0"/>
                  </a:moveTo>
                  <a:lnTo>
                    <a:pt x="8183" y="6925"/>
                  </a:lnTo>
                  <a:lnTo>
                    <a:pt x="12608" y="6925"/>
                  </a:lnTo>
                  <a:lnTo>
                    <a:pt x="12608" y="15856"/>
                  </a:lnTo>
                  <a:lnTo>
                    <a:pt x="0" y="15856"/>
                  </a:lnTo>
                  <a:lnTo>
                    <a:pt x="0" y="21600"/>
                  </a:lnTo>
                  <a:lnTo>
                    <a:pt x="17175" y="21600"/>
                  </a:lnTo>
                  <a:lnTo>
                    <a:pt x="17175" y="6925"/>
                  </a:lnTo>
                  <a:lnTo>
                    <a:pt x="21600" y="69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24" name="AutoShape 93"/>
            <p:cNvSpPr>
              <a:spLocks noChangeArrowheads="1"/>
            </p:cNvSpPr>
            <p:nvPr/>
          </p:nvSpPr>
          <p:spPr bwMode="auto">
            <a:xfrm rot="16200000">
              <a:off x="3132135" y="1106503"/>
              <a:ext cx="433392" cy="592138"/>
            </a:xfrm>
            <a:prstGeom prst="downArrow">
              <a:avLst>
                <a:gd name="adj1" fmla="val 30148"/>
                <a:gd name="adj2" fmla="val 57783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3561" name="Line 75"/>
            <p:cNvSpPr>
              <a:spLocks noChangeShapeType="1"/>
            </p:cNvSpPr>
            <p:nvPr/>
          </p:nvSpPr>
          <p:spPr bwMode="auto">
            <a:xfrm>
              <a:off x="2062163" y="4140274"/>
              <a:ext cx="2592387" cy="0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Rectangle 92"/>
            <p:cNvSpPr>
              <a:spLocks noChangeArrowheads="1"/>
            </p:cNvSpPr>
            <p:nvPr/>
          </p:nvSpPr>
          <p:spPr bwMode="auto">
            <a:xfrm>
              <a:off x="2997200" y="3779912"/>
              <a:ext cx="719138" cy="863600"/>
            </a:xfrm>
            <a:prstGeom prst="rect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3" name="AutoShape 51"/>
            <p:cNvSpPr>
              <a:spLocks noChangeArrowheads="1"/>
            </p:cNvSpPr>
            <p:nvPr/>
          </p:nvSpPr>
          <p:spPr bwMode="auto">
            <a:xfrm rot="13662659" flipH="1">
              <a:off x="4148932" y="3394869"/>
              <a:ext cx="792162" cy="647700"/>
            </a:xfrm>
            <a:prstGeom prst="homePlate">
              <a:avLst>
                <a:gd name="adj" fmla="val 30576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4" name="AutoShape 50"/>
            <p:cNvSpPr>
              <a:spLocks noChangeArrowheads="1"/>
            </p:cNvSpPr>
            <p:nvPr/>
          </p:nvSpPr>
          <p:spPr bwMode="auto">
            <a:xfrm rot="7937341">
              <a:off x="1772444" y="3394869"/>
              <a:ext cx="792162" cy="647700"/>
            </a:xfrm>
            <a:prstGeom prst="homePlate">
              <a:avLst>
                <a:gd name="adj" fmla="val 30576"/>
              </a:avLst>
            </a:prstGeom>
            <a:solidFill>
              <a:srgbClr val="C0C0C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5" name="Rectangle 29"/>
            <p:cNvSpPr>
              <a:spLocks noChangeArrowheads="1"/>
            </p:cNvSpPr>
            <p:nvPr/>
          </p:nvSpPr>
          <p:spPr bwMode="auto">
            <a:xfrm>
              <a:off x="2051050" y="4860999"/>
              <a:ext cx="792163" cy="1008063"/>
            </a:xfrm>
            <a:prstGeom prst="rect">
              <a:avLst/>
            </a:prstGeom>
            <a:solidFill>
              <a:srgbClr val="FF0000">
                <a:alpha val="59999"/>
              </a:srgbClr>
            </a:solidFill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6" name="Rectangle 28"/>
            <p:cNvSpPr>
              <a:spLocks noChangeArrowheads="1"/>
            </p:cNvSpPr>
            <p:nvPr/>
          </p:nvSpPr>
          <p:spPr bwMode="auto">
            <a:xfrm>
              <a:off x="179388" y="4860999"/>
              <a:ext cx="792162" cy="1008063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7" name="Rectangle 24"/>
            <p:cNvSpPr>
              <a:spLocks noChangeArrowheads="1"/>
            </p:cNvSpPr>
            <p:nvPr/>
          </p:nvSpPr>
          <p:spPr bwMode="auto">
            <a:xfrm>
              <a:off x="1116013" y="4860999"/>
              <a:ext cx="790575" cy="1008063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8" name="Text Box 9"/>
            <p:cNvSpPr txBox="1">
              <a:spLocks noChangeArrowheads="1"/>
            </p:cNvSpPr>
            <p:nvPr/>
          </p:nvSpPr>
          <p:spPr bwMode="auto">
            <a:xfrm>
              <a:off x="2554288" y="3336925"/>
              <a:ext cx="1687512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/>
                <a:t>suitable for HbA</a:t>
              </a:r>
              <a:r>
                <a:rPr lang="en-GB" sz="1200" b="1" baseline="-25000"/>
                <a:t>1C</a:t>
              </a:r>
              <a:r>
                <a:rPr lang="en-GB" sz="1200" b="1"/>
                <a:t>? *</a:t>
              </a:r>
            </a:p>
          </p:txBody>
        </p:sp>
        <p:sp>
          <p:nvSpPr>
            <p:cNvPr id="23569" name="Text Box 14"/>
            <p:cNvSpPr txBox="1">
              <a:spLocks noChangeArrowheads="1"/>
            </p:cNvSpPr>
            <p:nvPr/>
          </p:nvSpPr>
          <p:spPr bwMode="auto">
            <a:xfrm>
              <a:off x="1989138" y="3538538"/>
              <a:ext cx="4889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/>
                <a:t>YES</a:t>
              </a:r>
            </a:p>
          </p:txBody>
        </p:sp>
        <p:sp>
          <p:nvSpPr>
            <p:cNvPr id="23570" name="Text Box 15"/>
            <p:cNvSpPr txBox="1">
              <a:spLocks noChangeArrowheads="1"/>
            </p:cNvSpPr>
            <p:nvPr/>
          </p:nvSpPr>
          <p:spPr bwMode="auto">
            <a:xfrm>
              <a:off x="4292600" y="3538538"/>
              <a:ext cx="4127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/>
                <a:t>NO</a:t>
              </a:r>
            </a:p>
          </p:txBody>
        </p:sp>
        <p:sp>
          <p:nvSpPr>
            <p:cNvPr id="23571" name="Text Box 16"/>
            <p:cNvSpPr txBox="1">
              <a:spLocks noChangeArrowheads="1"/>
            </p:cNvSpPr>
            <p:nvPr/>
          </p:nvSpPr>
          <p:spPr bwMode="auto">
            <a:xfrm>
              <a:off x="1268413" y="3989462"/>
              <a:ext cx="8477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/>
                <a:t>HbA</a:t>
              </a:r>
              <a:r>
                <a:rPr lang="en-GB" b="1" baseline="-25000"/>
                <a:t>1C</a:t>
              </a:r>
            </a:p>
          </p:txBody>
        </p:sp>
        <p:sp>
          <p:nvSpPr>
            <p:cNvPr id="23572" name="Text Box 17"/>
            <p:cNvSpPr txBox="1">
              <a:spLocks noChangeArrowheads="1"/>
            </p:cNvSpPr>
            <p:nvPr/>
          </p:nvSpPr>
          <p:spPr bwMode="auto">
            <a:xfrm>
              <a:off x="4724400" y="3971999"/>
              <a:ext cx="819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/>
                <a:t>OGTT</a:t>
              </a:r>
            </a:p>
          </p:txBody>
        </p:sp>
        <p:sp>
          <p:nvSpPr>
            <p:cNvPr id="23573" name="Text Box 18"/>
            <p:cNvSpPr txBox="1">
              <a:spLocks noChangeArrowheads="1"/>
            </p:cNvSpPr>
            <p:nvPr/>
          </p:nvSpPr>
          <p:spPr bwMode="auto">
            <a:xfrm>
              <a:off x="179388" y="4835599"/>
              <a:ext cx="7921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 b="1" u="sng"/>
                <a:t>not diabetic</a:t>
              </a:r>
            </a:p>
          </p:txBody>
        </p:sp>
        <p:sp>
          <p:nvSpPr>
            <p:cNvPr id="23574" name="Text Box 19"/>
            <p:cNvSpPr txBox="1">
              <a:spLocks noChangeArrowheads="1"/>
            </p:cNvSpPr>
            <p:nvPr/>
          </p:nvSpPr>
          <p:spPr bwMode="auto">
            <a:xfrm>
              <a:off x="1196752" y="4860999"/>
              <a:ext cx="63839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 b="1" u="sng"/>
                <a:t>at risk</a:t>
              </a:r>
            </a:p>
            <a:p>
              <a:pPr algn="ctr"/>
              <a:r>
                <a:rPr lang="en-GB" sz="1200" b="1" u="sng"/>
                <a:t>of DM</a:t>
              </a:r>
            </a:p>
          </p:txBody>
        </p:sp>
        <p:sp>
          <p:nvSpPr>
            <p:cNvPr id="23575" name="Text Box 20"/>
            <p:cNvSpPr txBox="1">
              <a:spLocks noChangeArrowheads="1"/>
            </p:cNvSpPr>
            <p:nvPr/>
          </p:nvSpPr>
          <p:spPr bwMode="auto">
            <a:xfrm>
              <a:off x="2051050" y="4932437"/>
              <a:ext cx="8016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 u="sng"/>
                <a:t>diabetes</a:t>
              </a:r>
            </a:p>
          </p:txBody>
        </p:sp>
        <p:sp>
          <p:nvSpPr>
            <p:cNvPr id="23576" name="Text Box 25"/>
            <p:cNvSpPr txBox="1">
              <a:spLocks noChangeArrowheads="1"/>
            </p:cNvSpPr>
            <p:nvPr/>
          </p:nvSpPr>
          <p:spPr bwMode="auto">
            <a:xfrm>
              <a:off x="2011363" y="5364237"/>
              <a:ext cx="8413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100" b="1"/>
                <a:t>≥48</a:t>
              </a:r>
            </a:p>
            <a:p>
              <a:pPr algn="ctr"/>
              <a:r>
                <a:rPr lang="en-GB" sz="1100" b="1"/>
                <a:t>mmol/mol</a:t>
              </a:r>
            </a:p>
          </p:txBody>
        </p:sp>
        <p:sp>
          <p:nvSpPr>
            <p:cNvPr id="23577" name="Text Box 26"/>
            <p:cNvSpPr txBox="1">
              <a:spLocks noChangeArrowheads="1"/>
            </p:cNvSpPr>
            <p:nvPr/>
          </p:nvSpPr>
          <p:spPr bwMode="auto">
            <a:xfrm>
              <a:off x="1104900" y="5364237"/>
              <a:ext cx="8413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100" b="1"/>
                <a:t>42 – 47</a:t>
              </a:r>
            </a:p>
            <a:p>
              <a:pPr algn="ctr"/>
              <a:r>
                <a:rPr lang="en-GB" sz="1100" b="1"/>
                <a:t>mmol/mol</a:t>
              </a:r>
            </a:p>
          </p:txBody>
        </p:sp>
        <p:sp>
          <p:nvSpPr>
            <p:cNvPr id="23578" name="Text Box 27"/>
            <p:cNvSpPr txBox="1">
              <a:spLocks noChangeArrowheads="1"/>
            </p:cNvSpPr>
            <p:nvPr/>
          </p:nvSpPr>
          <p:spPr bwMode="auto">
            <a:xfrm>
              <a:off x="136525" y="5364237"/>
              <a:ext cx="8413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100" b="1"/>
                <a:t>≤41</a:t>
              </a:r>
            </a:p>
            <a:p>
              <a:pPr algn="ctr"/>
              <a:r>
                <a:rPr lang="en-GB" sz="1100" b="1"/>
                <a:t>mmol/mol</a:t>
              </a:r>
            </a:p>
          </p:txBody>
        </p:sp>
        <p:sp>
          <p:nvSpPr>
            <p:cNvPr id="23579" name="Rectangle 30"/>
            <p:cNvSpPr>
              <a:spLocks noChangeArrowheads="1"/>
            </p:cNvSpPr>
            <p:nvPr/>
          </p:nvSpPr>
          <p:spPr bwMode="auto">
            <a:xfrm>
              <a:off x="5876925" y="4859412"/>
              <a:ext cx="792163" cy="1728787"/>
            </a:xfrm>
            <a:prstGeom prst="rect">
              <a:avLst/>
            </a:prstGeom>
            <a:solidFill>
              <a:srgbClr val="FF0000">
                <a:alpha val="59999"/>
              </a:srgbClr>
            </a:solidFill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80" name="Rectangle 31"/>
            <p:cNvSpPr>
              <a:spLocks noChangeArrowheads="1"/>
            </p:cNvSpPr>
            <p:nvPr/>
          </p:nvSpPr>
          <p:spPr bwMode="auto">
            <a:xfrm>
              <a:off x="3644900" y="4884812"/>
              <a:ext cx="792163" cy="1703387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81" name="Rectangle 32"/>
            <p:cNvSpPr>
              <a:spLocks noChangeArrowheads="1"/>
            </p:cNvSpPr>
            <p:nvPr/>
          </p:nvSpPr>
          <p:spPr bwMode="auto">
            <a:xfrm>
              <a:off x="4581525" y="4884812"/>
              <a:ext cx="1152525" cy="1703387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82" name="Text Box 33"/>
            <p:cNvSpPr txBox="1">
              <a:spLocks noChangeArrowheads="1"/>
            </p:cNvSpPr>
            <p:nvPr/>
          </p:nvSpPr>
          <p:spPr bwMode="auto">
            <a:xfrm>
              <a:off x="3635375" y="4859412"/>
              <a:ext cx="7921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 b="1" u="sng"/>
                <a:t>not diabetic</a:t>
              </a:r>
            </a:p>
          </p:txBody>
        </p:sp>
        <p:sp>
          <p:nvSpPr>
            <p:cNvPr id="23583" name="Text Box 35"/>
            <p:cNvSpPr txBox="1">
              <a:spLocks noChangeArrowheads="1"/>
            </p:cNvSpPr>
            <p:nvPr/>
          </p:nvSpPr>
          <p:spPr bwMode="auto">
            <a:xfrm>
              <a:off x="5876925" y="4956249"/>
              <a:ext cx="80168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 u="sng"/>
                <a:t>diabetes</a:t>
              </a:r>
            </a:p>
          </p:txBody>
        </p:sp>
        <p:sp>
          <p:nvSpPr>
            <p:cNvPr id="23584" name="Text Box 36"/>
            <p:cNvSpPr txBox="1">
              <a:spLocks noChangeArrowheads="1"/>
            </p:cNvSpPr>
            <p:nvPr/>
          </p:nvSpPr>
          <p:spPr bwMode="auto">
            <a:xfrm>
              <a:off x="2997200" y="5364237"/>
              <a:ext cx="712788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100" b="1"/>
                <a:t>fasting</a:t>
              </a:r>
            </a:p>
            <a:p>
              <a:pPr algn="ctr"/>
              <a:r>
                <a:rPr lang="en-GB" sz="1100" b="1"/>
                <a:t>glucose</a:t>
              </a:r>
            </a:p>
          </p:txBody>
        </p:sp>
        <p:sp>
          <p:nvSpPr>
            <p:cNvPr id="23585" name="Text Box 38"/>
            <p:cNvSpPr txBox="1">
              <a:spLocks noChangeArrowheads="1"/>
            </p:cNvSpPr>
            <p:nvPr/>
          </p:nvSpPr>
          <p:spPr bwMode="auto">
            <a:xfrm>
              <a:off x="3644900" y="5435674"/>
              <a:ext cx="719138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≤6.0</a:t>
              </a:r>
            </a:p>
          </p:txBody>
        </p:sp>
        <p:sp>
          <p:nvSpPr>
            <p:cNvPr id="23586" name="Text Box 39"/>
            <p:cNvSpPr txBox="1">
              <a:spLocks noChangeArrowheads="1"/>
            </p:cNvSpPr>
            <p:nvPr/>
          </p:nvSpPr>
          <p:spPr bwMode="auto">
            <a:xfrm>
              <a:off x="2997200" y="5964609"/>
              <a:ext cx="712788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100" b="1"/>
                <a:t>2-hr</a:t>
              </a:r>
            </a:p>
            <a:p>
              <a:pPr algn="ctr"/>
              <a:r>
                <a:rPr lang="en-GB" sz="1100" b="1"/>
                <a:t>glucose</a:t>
              </a:r>
            </a:p>
          </p:txBody>
        </p:sp>
        <p:sp>
          <p:nvSpPr>
            <p:cNvPr id="23587" name="Text Box 40"/>
            <p:cNvSpPr txBox="1">
              <a:spLocks noChangeArrowheads="1"/>
            </p:cNvSpPr>
            <p:nvPr/>
          </p:nvSpPr>
          <p:spPr bwMode="auto">
            <a:xfrm>
              <a:off x="2998788" y="5711899"/>
              <a:ext cx="7191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900" b="1"/>
                <a:t>mmol/L</a:t>
              </a:r>
            </a:p>
          </p:txBody>
        </p:sp>
        <p:sp>
          <p:nvSpPr>
            <p:cNvPr id="23588" name="Text Box 41"/>
            <p:cNvSpPr txBox="1">
              <a:spLocks noChangeArrowheads="1"/>
            </p:cNvSpPr>
            <p:nvPr/>
          </p:nvSpPr>
          <p:spPr bwMode="auto">
            <a:xfrm>
              <a:off x="2998788" y="6312271"/>
              <a:ext cx="7191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900" b="1"/>
                <a:t>mmol/L</a:t>
              </a:r>
            </a:p>
          </p:txBody>
        </p:sp>
        <p:sp>
          <p:nvSpPr>
            <p:cNvPr id="23589" name="Text Box 42"/>
            <p:cNvSpPr txBox="1">
              <a:spLocks noChangeArrowheads="1"/>
            </p:cNvSpPr>
            <p:nvPr/>
          </p:nvSpPr>
          <p:spPr bwMode="auto">
            <a:xfrm>
              <a:off x="3644900" y="6083374"/>
              <a:ext cx="719138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≤7.7</a:t>
              </a:r>
            </a:p>
          </p:txBody>
        </p:sp>
        <p:sp>
          <p:nvSpPr>
            <p:cNvPr id="23590" name="Text Box 43"/>
            <p:cNvSpPr txBox="1">
              <a:spLocks noChangeArrowheads="1"/>
            </p:cNvSpPr>
            <p:nvPr/>
          </p:nvSpPr>
          <p:spPr bwMode="auto">
            <a:xfrm>
              <a:off x="3644900" y="5751587"/>
              <a:ext cx="719138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AND</a:t>
              </a:r>
            </a:p>
          </p:txBody>
        </p:sp>
        <p:sp>
          <p:nvSpPr>
            <p:cNvPr id="23591" name="Text Box 44"/>
            <p:cNvSpPr txBox="1">
              <a:spLocks noChangeArrowheads="1"/>
            </p:cNvSpPr>
            <p:nvPr/>
          </p:nvSpPr>
          <p:spPr bwMode="auto">
            <a:xfrm>
              <a:off x="4797425" y="5751587"/>
              <a:ext cx="719138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OR</a:t>
              </a:r>
            </a:p>
          </p:txBody>
        </p:sp>
        <p:sp>
          <p:nvSpPr>
            <p:cNvPr id="23592" name="Text Box 45"/>
            <p:cNvSpPr txBox="1">
              <a:spLocks noChangeArrowheads="1"/>
            </p:cNvSpPr>
            <p:nvPr/>
          </p:nvSpPr>
          <p:spPr bwMode="auto">
            <a:xfrm>
              <a:off x="5876925" y="5751587"/>
              <a:ext cx="719138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OR</a:t>
              </a:r>
            </a:p>
          </p:txBody>
        </p:sp>
        <p:sp>
          <p:nvSpPr>
            <p:cNvPr id="23593" name="Text Box 46"/>
            <p:cNvSpPr txBox="1">
              <a:spLocks noChangeArrowheads="1"/>
            </p:cNvSpPr>
            <p:nvPr/>
          </p:nvSpPr>
          <p:spPr bwMode="auto">
            <a:xfrm>
              <a:off x="4581525" y="5461074"/>
              <a:ext cx="1225550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100" b="1"/>
                <a:t>6.1 – 6.9   (IFG)</a:t>
              </a:r>
            </a:p>
          </p:txBody>
        </p:sp>
        <p:sp>
          <p:nvSpPr>
            <p:cNvPr id="23594" name="Text Box 47"/>
            <p:cNvSpPr txBox="1">
              <a:spLocks noChangeArrowheads="1"/>
            </p:cNvSpPr>
            <p:nvPr/>
          </p:nvSpPr>
          <p:spPr bwMode="auto">
            <a:xfrm>
              <a:off x="4581525" y="6108774"/>
              <a:ext cx="1296988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100" b="1"/>
                <a:t>7.8 – 11.0  (IGT)</a:t>
              </a:r>
            </a:p>
          </p:txBody>
        </p:sp>
        <p:sp>
          <p:nvSpPr>
            <p:cNvPr id="23595" name="Text Box 48"/>
            <p:cNvSpPr txBox="1">
              <a:spLocks noChangeArrowheads="1"/>
            </p:cNvSpPr>
            <p:nvPr/>
          </p:nvSpPr>
          <p:spPr bwMode="auto">
            <a:xfrm>
              <a:off x="5805488" y="6083374"/>
              <a:ext cx="936625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≥ 11.1</a:t>
              </a:r>
            </a:p>
          </p:txBody>
        </p:sp>
        <p:sp>
          <p:nvSpPr>
            <p:cNvPr id="23596" name="Text Box 49"/>
            <p:cNvSpPr txBox="1">
              <a:spLocks noChangeArrowheads="1"/>
            </p:cNvSpPr>
            <p:nvPr/>
          </p:nvSpPr>
          <p:spPr bwMode="auto">
            <a:xfrm>
              <a:off x="5805488" y="5435674"/>
              <a:ext cx="936625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≥ 7.0</a:t>
              </a:r>
            </a:p>
          </p:txBody>
        </p:sp>
        <p:sp>
          <p:nvSpPr>
            <p:cNvPr id="23597" name="AutoShape 52"/>
            <p:cNvSpPr>
              <a:spLocks/>
            </p:cNvSpPr>
            <p:nvPr/>
          </p:nvSpPr>
          <p:spPr bwMode="auto">
            <a:xfrm rot="16200000" flipV="1">
              <a:off x="1377157" y="3599730"/>
              <a:ext cx="431800" cy="1944687"/>
            </a:xfrm>
            <a:prstGeom prst="rightBrace">
              <a:avLst>
                <a:gd name="adj1" fmla="val 3753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98" name="AutoShape 54"/>
            <p:cNvSpPr>
              <a:spLocks/>
            </p:cNvSpPr>
            <p:nvPr/>
          </p:nvSpPr>
          <p:spPr bwMode="auto">
            <a:xfrm rot="16200000" flipV="1">
              <a:off x="4904582" y="3599730"/>
              <a:ext cx="431800" cy="1944687"/>
            </a:xfrm>
            <a:prstGeom prst="rightBrace">
              <a:avLst>
                <a:gd name="adj1" fmla="val 3753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99" name="Text Box 57"/>
            <p:cNvSpPr txBox="1">
              <a:spLocks noChangeArrowheads="1"/>
            </p:cNvSpPr>
            <p:nvPr/>
          </p:nvSpPr>
          <p:spPr bwMode="auto">
            <a:xfrm>
              <a:off x="404813" y="107950"/>
              <a:ext cx="607525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Diagnosis of diabetes mellitus in </a:t>
              </a:r>
              <a:r>
                <a:rPr lang="en-GB" b="1" u="sng"/>
                <a:t>ASYMPTOMATIC</a:t>
              </a:r>
              <a:r>
                <a:rPr lang="en-GB"/>
                <a:t> adults</a:t>
              </a:r>
            </a:p>
          </p:txBody>
        </p:sp>
        <p:sp>
          <p:nvSpPr>
            <p:cNvPr id="165" name="Rectangle 58"/>
            <p:cNvSpPr>
              <a:spLocks noChangeArrowheads="1"/>
            </p:cNvSpPr>
            <p:nvPr/>
          </p:nvSpPr>
          <p:spPr bwMode="auto">
            <a:xfrm>
              <a:off x="1196975" y="971560"/>
              <a:ext cx="1871662" cy="8636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3601" name="Text Box 60"/>
            <p:cNvSpPr txBox="1">
              <a:spLocks noChangeArrowheads="1"/>
            </p:cNvSpPr>
            <p:nvPr/>
          </p:nvSpPr>
          <p:spPr bwMode="auto">
            <a:xfrm>
              <a:off x="1282700" y="969963"/>
              <a:ext cx="712788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100" b="1"/>
                <a:t>random</a:t>
              </a:r>
            </a:p>
            <a:p>
              <a:pPr algn="ctr"/>
              <a:r>
                <a:rPr lang="en-GB" sz="1100" b="1"/>
                <a:t>glucose</a:t>
              </a:r>
            </a:p>
          </p:txBody>
        </p:sp>
        <p:sp>
          <p:nvSpPr>
            <p:cNvPr id="23602" name="Text Box 61"/>
            <p:cNvSpPr txBox="1">
              <a:spLocks noChangeArrowheads="1"/>
            </p:cNvSpPr>
            <p:nvPr/>
          </p:nvSpPr>
          <p:spPr bwMode="auto">
            <a:xfrm>
              <a:off x="1250950" y="1403350"/>
              <a:ext cx="731838" cy="59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fasting</a:t>
              </a:r>
            </a:p>
            <a:p>
              <a:pPr algn="ctr"/>
              <a:r>
                <a:rPr lang="en-GB" sz="1100" b="1"/>
                <a:t>glucose</a:t>
              </a:r>
            </a:p>
            <a:p>
              <a:pPr algn="ctr"/>
              <a:endParaRPr lang="en-GB" sz="1100" b="1"/>
            </a:p>
          </p:txBody>
        </p:sp>
        <p:sp>
          <p:nvSpPr>
            <p:cNvPr id="23603" name="Rectangle 63"/>
            <p:cNvSpPr>
              <a:spLocks noChangeArrowheads="1"/>
            </p:cNvSpPr>
            <p:nvPr/>
          </p:nvSpPr>
          <p:spPr bwMode="auto">
            <a:xfrm>
              <a:off x="1914525" y="1497013"/>
              <a:ext cx="987425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100" b="1"/>
                <a:t>≥7.0 mmol/L</a:t>
              </a:r>
            </a:p>
          </p:txBody>
        </p:sp>
        <p:sp>
          <p:nvSpPr>
            <p:cNvPr id="23604" name="Rectangle 64"/>
            <p:cNvSpPr>
              <a:spLocks noChangeArrowheads="1"/>
            </p:cNvSpPr>
            <p:nvPr/>
          </p:nvSpPr>
          <p:spPr bwMode="auto">
            <a:xfrm>
              <a:off x="1914525" y="1042988"/>
              <a:ext cx="10652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100" b="1"/>
                <a:t>≥11.1 mmol/L</a:t>
              </a:r>
            </a:p>
          </p:txBody>
        </p:sp>
        <p:sp>
          <p:nvSpPr>
            <p:cNvPr id="23605" name="Text Box 76"/>
            <p:cNvSpPr txBox="1">
              <a:spLocks noChangeArrowheads="1"/>
            </p:cNvSpPr>
            <p:nvPr/>
          </p:nvSpPr>
          <p:spPr bwMode="auto">
            <a:xfrm>
              <a:off x="115888" y="1547813"/>
              <a:ext cx="792162" cy="639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 b="1"/>
                <a:t>INITIAL</a:t>
              </a:r>
            </a:p>
            <a:p>
              <a:pPr algn="ctr"/>
              <a:r>
                <a:rPr lang="en-GB" sz="1200" b="1"/>
                <a:t>lab</a:t>
              </a:r>
            </a:p>
            <a:p>
              <a:pPr algn="ctr"/>
              <a:r>
                <a:rPr lang="en-GB" sz="1200" b="1"/>
                <a:t>glucose</a:t>
              </a:r>
            </a:p>
          </p:txBody>
        </p:sp>
        <p:grpSp>
          <p:nvGrpSpPr>
            <p:cNvPr id="171" name="Group 91"/>
            <p:cNvGrpSpPr>
              <a:grpSpLocks/>
            </p:cNvGrpSpPr>
            <p:nvPr/>
          </p:nvGrpSpPr>
          <p:grpSpPr bwMode="auto">
            <a:xfrm>
              <a:off x="1125538" y="2200275"/>
              <a:ext cx="1944687" cy="979488"/>
              <a:chOff x="1525" y="1324"/>
              <a:chExt cx="1225" cy="617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172" name="Rectangle 4"/>
              <p:cNvSpPr>
                <a:spLocks noChangeArrowheads="1"/>
              </p:cNvSpPr>
              <p:nvPr/>
            </p:nvSpPr>
            <p:spPr bwMode="auto">
              <a:xfrm>
                <a:off x="1570" y="1338"/>
                <a:ext cx="1180" cy="49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173" name="Text Box 6"/>
              <p:cNvSpPr txBox="1">
                <a:spLocks noChangeArrowheads="1"/>
              </p:cNvSpPr>
              <p:nvPr/>
            </p:nvSpPr>
            <p:spPr bwMode="auto">
              <a:xfrm>
                <a:off x="1908" y="1383"/>
                <a:ext cx="842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100" b="1" dirty="0"/>
                  <a:t>7.8 – 11.0 </a:t>
                </a:r>
                <a:r>
                  <a:rPr lang="en-GB" sz="1100" b="1" dirty="0" err="1"/>
                  <a:t>mmol</a:t>
                </a:r>
                <a:r>
                  <a:rPr lang="en-GB" sz="1100" b="1" dirty="0"/>
                  <a:t>/L</a:t>
                </a:r>
              </a:p>
            </p:txBody>
          </p:sp>
          <p:sp>
            <p:nvSpPr>
              <p:cNvPr id="174" name="Text Box 7"/>
              <p:cNvSpPr txBox="1">
                <a:spLocks noChangeArrowheads="1"/>
              </p:cNvSpPr>
              <p:nvPr/>
            </p:nvSpPr>
            <p:spPr bwMode="auto">
              <a:xfrm>
                <a:off x="1933" y="1598"/>
                <a:ext cx="793" cy="16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100" b="1" dirty="0"/>
                  <a:t>6.1 – 6.9 </a:t>
                </a:r>
                <a:r>
                  <a:rPr lang="en-GB" sz="1100" b="1" dirty="0" err="1"/>
                  <a:t>mmol</a:t>
                </a:r>
                <a:r>
                  <a:rPr lang="en-GB" sz="1100" b="1" dirty="0"/>
                  <a:t>/L</a:t>
                </a:r>
              </a:p>
            </p:txBody>
          </p:sp>
          <p:sp>
            <p:nvSpPr>
              <p:cNvPr id="175" name="Text Box 77"/>
              <p:cNvSpPr txBox="1">
                <a:spLocks noChangeArrowheads="1"/>
              </p:cNvSpPr>
              <p:nvPr/>
            </p:nvSpPr>
            <p:spPr bwMode="auto">
              <a:xfrm>
                <a:off x="1535" y="1324"/>
                <a:ext cx="449" cy="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100" b="1" dirty="0">
                    <a:cs typeface="+mn-cs"/>
                  </a:rPr>
                  <a:t>random</a:t>
                </a:r>
              </a:p>
              <a:p>
                <a:pPr algn="ctr">
                  <a:defRPr/>
                </a:pPr>
                <a:r>
                  <a:rPr lang="en-GB" sz="1100" b="1" dirty="0">
                    <a:cs typeface="+mn-cs"/>
                  </a:rPr>
                  <a:t>glucose</a:t>
                </a:r>
                <a:endParaRPr lang="en-GB" sz="1100" b="1" dirty="0"/>
              </a:p>
            </p:txBody>
          </p:sp>
          <p:sp>
            <p:nvSpPr>
              <p:cNvPr id="176" name="Text Box 78"/>
              <p:cNvSpPr txBox="1">
                <a:spLocks noChangeArrowheads="1"/>
              </p:cNvSpPr>
              <p:nvPr/>
            </p:nvSpPr>
            <p:spPr bwMode="auto">
              <a:xfrm>
                <a:off x="1525" y="1565"/>
                <a:ext cx="461" cy="3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 sz="1100" b="1" dirty="0">
                    <a:cs typeface="+mn-cs"/>
                  </a:rPr>
                  <a:t>fasting</a:t>
                </a:r>
              </a:p>
              <a:p>
                <a:pPr algn="ctr">
                  <a:defRPr/>
                </a:pPr>
                <a:r>
                  <a:rPr lang="en-GB" sz="1100" b="1" dirty="0">
                    <a:cs typeface="+mn-cs"/>
                  </a:rPr>
                  <a:t>glucose</a:t>
                </a:r>
                <a:endParaRPr lang="en-GB" sz="1100" b="1" dirty="0"/>
              </a:p>
              <a:p>
                <a:pPr algn="ctr">
                  <a:defRPr/>
                </a:pPr>
                <a:endParaRPr lang="en-GB" sz="1100" b="1" dirty="0"/>
              </a:p>
            </p:txBody>
          </p:sp>
        </p:grpSp>
        <p:sp>
          <p:nvSpPr>
            <p:cNvPr id="23607" name="Text Box 86"/>
            <p:cNvSpPr txBox="1">
              <a:spLocks noChangeArrowheads="1"/>
            </p:cNvSpPr>
            <p:nvPr/>
          </p:nvSpPr>
          <p:spPr bwMode="auto">
            <a:xfrm>
              <a:off x="3644900" y="1073150"/>
              <a:ext cx="950913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600" b="1"/>
                <a:t>fasting</a:t>
              </a:r>
            </a:p>
            <a:p>
              <a:pPr algn="ctr"/>
              <a:r>
                <a:rPr lang="en-GB" sz="1600" b="1"/>
                <a:t>glucose</a:t>
              </a:r>
            </a:p>
          </p:txBody>
        </p:sp>
        <p:sp>
          <p:nvSpPr>
            <p:cNvPr id="23608" name="AutoShape 87"/>
            <p:cNvSpPr>
              <a:spLocks/>
            </p:cNvSpPr>
            <p:nvPr/>
          </p:nvSpPr>
          <p:spPr bwMode="auto">
            <a:xfrm rot="10800000" flipH="1" flipV="1">
              <a:off x="5300663" y="827088"/>
              <a:ext cx="288925" cy="1152525"/>
            </a:xfrm>
            <a:prstGeom prst="rightBrace">
              <a:avLst>
                <a:gd name="adj1" fmla="val 3324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609" name="Text Box 74"/>
            <p:cNvSpPr txBox="1">
              <a:spLocks noChangeArrowheads="1"/>
            </p:cNvSpPr>
            <p:nvPr/>
          </p:nvSpPr>
          <p:spPr bwMode="auto">
            <a:xfrm>
              <a:off x="2924175" y="3779912"/>
              <a:ext cx="865188" cy="854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/>
                <a:t>(repeat blood test on a separate day)</a:t>
              </a:r>
            </a:p>
          </p:txBody>
        </p:sp>
        <p:sp>
          <p:nvSpPr>
            <p:cNvPr id="23610" name="Line 95"/>
            <p:cNvSpPr>
              <a:spLocks noChangeShapeType="1"/>
            </p:cNvSpPr>
            <p:nvPr/>
          </p:nvSpPr>
          <p:spPr bwMode="auto">
            <a:xfrm>
              <a:off x="1341438" y="2051050"/>
              <a:ext cx="258905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Line 96"/>
            <p:cNvSpPr>
              <a:spLocks noChangeShapeType="1"/>
            </p:cNvSpPr>
            <p:nvPr/>
          </p:nvSpPr>
          <p:spPr bwMode="auto">
            <a:xfrm>
              <a:off x="3930489" y="2051050"/>
              <a:ext cx="650639" cy="36071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Text Box 108"/>
            <p:cNvSpPr txBox="1">
              <a:spLocks noChangeArrowheads="1"/>
            </p:cNvSpPr>
            <p:nvPr/>
          </p:nvSpPr>
          <p:spPr bwMode="auto">
            <a:xfrm>
              <a:off x="3860800" y="755650"/>
              <a:ext cx="12239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/>
                <a:t>Take together on</a:t>
              </a:r>
            </a:p>
            <a:p>
              <a:pPr algn="ctr"/>
              <a:r>
                <a:rPr lang="en-GB" sz="1000"/>
                <a:t>separate day</a:t>
              </a:r>
            </a:p>
          </p:txBody>
        </p:sp>
        <p:sp>
          <p:nvSpPr>
            <p:cNvPr id="23613" name="Text Box 109"/>
            <p:cNvSpPr txBox="1">
              <a:spLocks noChangeArrowheads="1"/>
            </p:cNvSpPr>
            <p:nvPr/>
          </p:nvSpPr>
          <p:spPr bwMode="auto">
            <a:xfrm>
              <a:off x="0" y="2125663"/>
              <a:ext cx="981075" cy="549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/>
                <a:t>(random</a:t>
              </a:r>
            </a:p>
            <a:p>
              <a:pPr algn="ctr"/>
              <a:r>
                <a:rPr lang="en-GB" sz="1000"/>
                <a:t>OR</a:t>
              </a:r>
            </a:p>
            <a:p>
              <a:pPr algn="ctr"/>
              <a:r>
                <a:rPr lang="en-GB" sz="1000"/>
                <a:t>fasting)</a:t>
              </a:r>
            </a:p>
          </p:txBody>
        </p:sp>
        <p:sp>
          <p:nvSpPr>
            <p:cNvPr id="23614" name="AutoShape 110"/>
            <p:cNvSpPr>
              <a:spLocks/>
            </p:cNvSpPr>
            <p:nvPr/>
          </p:nvSpPr>
          <p:spPr bwMode="auto">
            <a:xfrm rot="10800000" flipV="1">
              <a:off x="836613" y="1116013"/>
              <a:ext cx="287337" cy="1727200"/>
            </a:xfrm>
            <a:prstGeom prst="rightBrace">
              <a:avLst>
                <a:gd name="adj1" fmla="val 5009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615" name="Text Box 111"/>
            <p:cNvSpPr txBox="1">
              <a:spLocks noChangeArrowheads="1"/>
            </p:cNvSpPr>
            <p:nvPr/>
          </p:nvSpPr>
          <p:spPr bwMode="auto">
            <a:xfrm>
              <a:off x="4365625" y="1149350"/>
              <a:ext cx="10874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600" b="1"/>
                <a:t>&amp; HbA</a:t>
              </a:r>
              <a:r>
                <a:rPr lang="en-GB" b="1" baseline="-25000"/>
                <a:t>1C</a:t>
              </a:r>
            </a:p>
          </p:txBody>
        </p:sp>
        <p:sp>
          <p:nvSpPr>
            <p:cNvPr id="23616" name="Rectangle 112"/>
            <p:cNvSpPr>
              <a:spLocks noChangeArrowheads="1"/>
            </p:cNvSpPr>
            <p:nvPr/>
          </p:nvSpPr>
          <p:spPr bwMode="auto">
            <a:xfrm>
              <a:off x="3860800" y="1582738"/>
              <a:ext cx="15843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/>
                <a:t>(Omit HbA1C if not suitable. See below.*)</a:t>
              </a:r>
            </a:p>
          </p:txBody>
        </p:sp>
        <p:sp>
          <p:nvSpPr>
            <p:cNvPr id="23617" name="Rectangle 113"/>
            <p:cNvSpPr>
              <a:spLocks noChangeArrowheads="1"/>
            </p:cNvSpPr>
            <p:nvPr/>
          </p:nvSpPr>
          <p:spPr bwMode="auto">
            <a:xfrm>
              <a:off x="5661025" y="825500"/>
              <a:ext cx="1079500" cy="1154113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618" name="Text Box 116"/>
            <p:cNvSpPr txBox="1">
              <a:spLocks noChangeArrowheads="1"/>
            </p:cNvSpPr>
            <p:nvPr/>
          </p:nvSpPr>
          <p:spPr bwMode="auto">
            <a:xfrm>
              <a:off x="5661025" y="820738"/>
              <a:ext cx="1052513" cy="1158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 b="1"/>
                <a:t>Determine whether at risk / diabetic</a:t>
              </a:r>
            </a:p>
            <a:p>
              <a:pPr algn="ctr"/>
              <a:r>
                <a:rPr lang="en-GB" sz="1000"/>
                <a:t>(see fasting glucose &amp; HbA1C ranges below)</a:t>
              </a:r>
            </a:p>
          </p:txBody>
        </p:sp>
        <p:sp>
          <p:nvSpPr>
            <p:cNvPr id="23619" name="Text Box 123"/>
            <p:cNvSpPr txBox="1">
              <a:spLocks noChangeArrowheads="1"/>
            </p:cNvSpPr>
            <p:nvPr/>
          </p:nvSpPr>
          <p:spPr bwMode="auto">
            <a:xfrm>
              <a:off x="5394325" y="4048199"/>
              <a:ext cx="555625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100" b="1"/>
                <a:t>(75 g)</a:t>
              </a:r>
            </a:p>
          </p:txBody>
        </p:sp>
        <p:sp>
          <p:nvSpPr>
            <p:cNvPr id="23620" name="TextBox 192"/>
            <p:cNvSpPr txBox="1">
              <a:spLocks noChangeArrowheads="1"/>
            </p:cNvSpPr>
            <p:nvPr/>
          </p:nvSpPr>
          <p:spPr bwMode="auto">
            <a:xfrm>
              <a:off x="404664" y="395536"/>
              <a:ext cx="4557658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900"/>
                <a:t>(If elderly, frail and asymptomatic, please consider whether screening is appropriate.) </a:t>
              </a:r>
            </a:p>
          </p:txBody>
        </p:sp>
        <p:sp>
          <p:nvSpPr>
            <p:cNvPr id="23621" name="Text Box 19"/>
            <p:cNvSpPr txBox="1">
              <a:spLocks noChangeArrowheads="1"/>
            </p:cNvSpPr>
            <p:nvPr/>
          </p:nvSpPr>
          <p:spPr bwMode="auto">
            <a:xfrm>
              <a:off x="4878834" y="4854872"/>
              <a:ext cx="63839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 b="1" u="sng"/>
                <a:t>at risk</a:t>
              </a:r>
            </a:p>
            <a:p>
              <a:pPr algn="ctr"/>
              <a:r>
                <a:rPr lang="en-GB" sz="1200" b="1" u="sng"/>
                <a:t>of DM</a:t>
              </a:r>
            </a:p>
          </p:txBody>
        </p:sp>
      </p:grpSp>
      <p:grpSp>
        <p:nvGrpSpPr>
          <p:cNvPr id="23554" name="Group 71"/>
          <p:cNvGrpSpPr>
            <a:grpSpLocks/>
          </p:cNvGrpSpPr>
          <p:nvPr/>
        </p:nvGrpSpPr>
        <p:grpSpPr bwMode="auto">
          <a:xfrm>
            <a:off x="6864350" y="3459163"/>
            <a:ext cx="2279650" cy="1223962"/>
            <a:chOff x="7135426" y="3155455"/>
            <a:chExt cx="2279650" cy="1223962"/>
          </a:xfrm>
        </p:grpSpPr>
        <p:sp>
          <p:nvSpPr>
            <p:cNvPr id="23555" name="Rectangle 120"/>
            <p:cNvSpPr>
              <a:spLocks noChangeArrowheads="1"/>
            </p:cNvSpPr>
            <p:nvPr/>
          </p:nvSpPr>
          <p:spPr bwMode="auto">
            <a:xfrm>
              <a:off x="7137014" y="3155455"/>
              <a:ext cx="2087562" cy="1223962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56" name="Text Box 117"/>
            <p:cNvSpPr txBox="1">
              <a:spLocks noChangeArrowheads="1"/>
            </p:cNvSpPr>
            <p:nvPr/>
          </p:nvSpPr>
          <p:spPr bwMode="auto">
            <a:xfrm>
              <a:off x="7137014" y="3155455"/>
              <a:ext cx="22780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100" b="1" u="sng"/>
                <a:t>At risk of DM</a:t>
              </a:r>
              <a:r>
                <a:rPr lang="en-GB" sz="1100" b="1"/>
                <a:t> groups include:</a:t>
              </a:r>
              <a:endParaRPr lang="en-GB" sz="1100" b="1" u="sng"/>
            </a:p>
          </p:txBody>
        </p:sp>
        <p:sp>
          <p:nvSpPr>
            <p:cNvPr id="23557" name="Text Box 118"/>
            <p:cNvSpPr txBox="1">
              <a:spLocks noChangeArrowheads="1"/>
            </p:cNvSpPr>
            <p:nvPr/>
          </p:nvSpPr>
          <p:spPr bwMode="auto">
            <a:xfrm>
              <a:off x="7135426" y="3371355"/>
              <a:ext cx="2089150" cy="549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/>
                <a:t>IFG = impaired fasting glucose</a:t>
              </a:r>
            </a:p>
            <a:p>
              <a:r>
                <a:rPr lang="en-GB" sz="1000"/>
                <a:t>IGT = impaired glucose tolerance</a:t>
              </a:r>
            </a:p>
            <a:p>
              <a:r>
                <a:rPr lang="en-GB" sz="1000"/>
                <a:t>HbA</a:t>
              </a:r>
              <a:r>
                <a:rPr lang="en-GB" sz="1000" baseline="-25000"/>
                <a:t>1C</a:t>
              </a:r>
              <a:r>
                <a:rPr lang="en-GB" sz="1000"/>
                <a:t> 42-47 mmol/mol</a:t>
              </a:r>
            </a:p>
          </p:txBody>
        </p:sp>
        <p:sp>
          <p:nvSpPr>
            <p:cNvPr id="23558" name="Text Box 119"/>
            <p:cNvSpPr txBox="1">
              <a:spLocks noChangeArrowheads="1"/>
            </p:cNvSpPr>
            <p:nvPr/>
          </p:nvSpPr>
          <p:spPr bwMode="auto">
            <a:xfrm>
              <a:off x="7137014" y="3946030"/>
              <a:ext cx="2089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/>
                <a:t>Consider lifestyle advice &amp; annual HbA</a:t>
              </a:r>
              <a:r>
                <a:rPr lang="en-GB" sz="1000" baseline="-25000"/>
                <a:t>1C</a:t>
              </a:r>
              <a:r>
                <a:rPr lang="en-GB" sz="1000"/>
                <a:t> check for these groups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1"/>
          <p:cNvGrpSpPr>
            <a:grpSpLocks/>
          </p:cNvGrpSpPr>
          <p:nvPr/>
        </p:nvGrpSpPr>
        <p:grpSpPr bwMode="auto">
          <a:xfrm>
            <a:off x="304800" y="131763"/>
            <a:ext cx="6784975" cy="6480175"/>
            <a:chOff x="0" y="107950"/>
            <a:chExt cx="6785992" cy="6480249"/>
          </a:xfrm>
        </p:grpSpPr>
        <p:sp>
          <p:nvSpPr>
            <p:cNvPr id="123" name="AutoShape 105"/>
            <p:cNvSpPr>
              <a:spLocks noChangeArrowheads="1"/>
            </p:cNvSpPr>
            <p:nvPr/>
          </p:nvSpPr>
          <p:spPr bwMode="auto">
            <a:xfrm flipV="1">
              <a:off x="2853166" y="2482877"/>
              <a:ext cx="720833" cy="863610"/>
            </a:xfrm>
            <a:custGeom>
              <a:avLst/>
              <a:gdLst>
                <a:gd name="G0" fmla="+- 8183 0 0"/>
                <a:gd name="G1" fmla="+- 17175 0 0"/>
                <a:gd name="G2" fmla="+- 6925 0 0"/>
                <a:gd name="G3" fmla="*/ 8183 1 2"/>
                <a:gd name="G4" fmla="+- G3 10800 0"/>
                <a:gd name="G5" fmla="+- 21600 8183 17175"/>
                <a:gd name="G6" fmla="+- 17175 6925 0"/>
                <a:gd name="G7" fmla="*/ G6 1 2"/>
                <a:gd name="G8" fmla="*/ 17175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7175 1 2"/>
                <a:gd name="G15" fmla="+- G5 0 G4"/>
                <a:gd name="G16" fmla="+- G0 0 G4"/>
                <a:gd name="G17" fmla="*/ G2 G15 G16"/>
                <a:gd name="T0" fmla="*/ 14892 w 21600"/>
                <a:gd name="T1" fmla="*/ 0 h 21600"/>
                <a:gd name="T2" fmla="*/ 8183 w 21600"/>
                <a:gd name="T3" fmla="*/ 6925 h 21600"/>
                <a:gd name="T4" fmla="*/ 0 w 21600"/>
                <a:gd name="T5" fmla="*/ 18729 h 21600"/>
                <a:gd name="T6" fmla="*/ 8588 w 21600"/>
                <a:gd name="T7" fmla="*/ 21600 h 21600"/>
                <a:gd name="T8" fmla="*/ 17175 w 21600"/>
                <a:gd name="T9" fmla="*/ 15155 h 21600"/>
                <a:gd name="T10" fmla="*/ 21600 w 21600"/>
                <a:gd name="T11" fmla="*/ 6925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4892" y="0"/>
                  </a:moveTo>
                  <a:lnTo>
                    <a:pt x="8183" y="6925"/>
                  </a:lnTo>
                  <a:lnTo>
                    <a:pt x="12608" y="6925"/>
                  </a:lnTo>
                  <a:lnTo>
                    <a:pt x="12608" y="15856"/>
                  </a:lnTo>
                  <a:lnTo>
                    <a:pt x="0" y="15856"/>
                  </a:lnTo>
                  <a:lnTo>
                    <a:pt x="0" y="21600"/>
                  </a:lnTo>
                  <a:lnTo>
                    <a:pt x="17175" y="21600"/>
                  </a:lnTo>
                  <a:lnTo>
                    <a:pt x="17175" y="6925"/>
                  </a:lnTo>
                  <a:lnTo>
                    <a:pt x="21600" y="69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24" name="AutoShape 93"/>
            <p:cNvSpPr>
              <a:spLocks noChangeArrowheads="1"/>
            </p:cNvSpPr>
            <p:nvPr/>
          </p:nvSpPr>
          <p:spPr bwMode="auto">
            <a:xfrm rot="16200000">
              <a:off x="3132637" y="1106457"/>
              <a:ext cx="433393" cy="592226"/>
            </a:xfrm>
            <a:prstGeom prst="downArrow">
              <a:avLst>
                <a:gd name="adj1" fmla="val 30148"/>
                <a:gd name="adj2" fmla="val 57783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4585" name="Line 75"/>
            <p:cNvSpPr>
              <a:spLocks noChangeShapeType="1"/>
            </p:cNvSpPr>
            <p:nvPr/>
          </p:nvSpPr>
          <p:spPr bwMode="auto">
            <a:xfrm>
              <a:off x="2062163" y="4140274"/>
              <a:ext cx="2592387" cy="0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Rectangle 92"/>
            <p:cNvSpPr>
              <a:spLocks noChangeArrowheads="1"/>
            </p:cNvSpPr>
            <p:nvPr/>
          </p:nvSpPr>
          <p:spPr bwMode="auto">
            <a:xfrm>
              <a:off x="2997200" y="3779912"/>
              <a:ext cx="719138" cy="863600"/>
            </a:xfrm>
            <a:prstGeom prst="rect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87" name="AutoShape 51"/>
            <p:cNvSpPr>
              <a:spLocks noChangeArrowheads="1"/>
            </p:cNvSpPr>
            <p:nvPr/>
          </p:nvSpPr>
          <p:spPr bwMode="auto">
            <a:xfrm rot="13662659" flipH="1">
              <a:off x="4148932" y="3394869"/>
              <a:ext cx="792162" cy="647700"/>
            </a:xfrm>
            <a:prstGeom prst="homePlate">
              <a:avLst>
                <a:gd name="adj" fmla="val 30576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88" name="AutoShape 50"/>
            <p:cNvSpPr>
              <a:spLocks noChangeArrowheads="1"/>
            </p:cNvSpPr>
            <p:nvPr/>
          </p:nvSpPr>
          <p:spPr bwMode="auto">
            <a:xfrm rot="7937341">
              <a:off x="1772444" y="3394869"/>
              <a:ext cx="792162" cy="647700"/>
            </a:xfrm>
            <a:prstGeom prst="homePlate">
              <a:avLst>
                <a:gd name="adj" fmla="val 30576"/>
              </a:avLst>
            </a:prstGeom>
            <a:solidFill>
              <a:srgbClr val="C0C0C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89" name="Rectangle 29"/>
            <p:cNvSpPr>
              <a:spLocks noChangeArrowheads="1"/>
            </p:cNvSpPr>
            <p:nvPr/>
          </p:nvSpPr>
          <p:spPr bwMode="auto">
            <a:xfrm>
              <a:off x="2051050" y="4860999"/>
              <a:ext cx="792163" cy="1008063"/>
            </a:xfrm>
            <a:prstGeom prst="rect">
              <a:avLst/>
            </a:prstGeom>
            <a:solidFill>
              <a:srgbClr val="FF0000">
                <a:alpha val="59999"/>
              </a:srgbClr>
            </a:solidFill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90" name="Rectangle 28"/>
            <p:cNvSpPr>
              <a:spLocks noChangeArrowheads="1"/>
            </p:cNvSpPr>
            <p:nvPr/>
          </p:nvSpPr>
          <p:spPr bwMode="auto">
            <a:xfrm>
              <a:off x="179388" y="4860999"/>
              <a:ext cx="792162" cy="1008063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91" name="Rectangle 24"/>
            <p:cNvSpPr>
              <a:spLocks noChangeArrowheads="1"/>
            </p:cNvSpPr>
            <p:nvPr/>
          </p:nvSpPr>
          <p:spPr bwMode="auto">
            <a:xfrm>
              <a:off x="1116013" y="4860999"/>
              <a:ext cx="790575" cy="1008063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92" name="Text Box 9"/>
            <p:cNvSpPr txBox="1">
              <a:spLocks noChangeArrowheads="1"/>
            </p:cNvSpPr>
            <p:nvPr/>
          </p:nvSpPr>
          <p:spPr bwMode="auto">
            <a:xfrm>
              <a:off x="2554288" y="3336925"/>
              <a:ext cx="1687512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/>
                <a:t>suitable for HbA</a:t>
              </a:r>
              <a:r>
                <a:rPr lang="en-GB" sz="1200" b="1" baseline="-25000"/>
                <a:t>1C</a:t>
              </a:r>
              <a:r>
                <a:rPr lang="en-GB" sz="1200" b="1"/>
                <a:t>? *</a:t>
              </a:r>
            </a:p>
          </p:txBody>
        </p:sp>
        <p:sp>
          <p:nvSpPr>
            <p:cNvPr id="24593" name="Text Box 14"/>
            <p:cNvSpPr txBox="1">
              <a:spLocks noChangeArrowheads="1"/>
            </p:cNvSpPr>
            <p:nvPr/>
          </p:nvSpPr>
          <p:spPr bwMode="auto">
            <a:xfrm>
              <a:off x="1989138" y="3538538"/>
              <a:ext cx="4889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/>
                <a:t>YES</a:t>
              </a:r>
            </a:p>
          </p:txBody>
        </p:sp>
        <p:sp>
          <p:nvSpPr>
            <p:cNvPr id="24594" name="Text Box 15"/>
            <p:cNvSpPr txBox="1">
              <a:spLocks noChangeArrowheads="1"/>
            </p:cNvSpPr>
            <p:nvPr/>
          </p:nvSpPr>
          <p:spPr bwMode="auto">
            <a:xfrm>
              <a:off x="4292600" y="3538538"/>
              <a:ext cx="4127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/>
                <a:t>NO</a:t>
              </a:r>
            </a:p>
          </p:txBody>
        </p:sp>
        <p:sp>
          <p:nvSpPr>
            <p:cNvPr id="24595" name="Text Box 16"/>
            <p:cNvSpPr txBox="1">
              <a:spLocks noChangeArrowheads="1"/>
            </p:cNvSpPr>
            <p:nvPr/>
          </p:nvSpPr>
          <p:spPr bwMode="auto">
            <a:xfrm>
              <a:off x="1268413" y="3989462"/>
              <a:ext cx="8477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/>
                <a:t>HbA</a:t>
              </a:r>
              <a:r>
                <a:rPr lang="en-GB" b="1" baseline="-25000"/>
                <a:t>1C</a:t>
              </a:r>
            </a:p>
          </p:txBody>
        </p:sp>
        <p:sp>
          <p:nvSpPr>
            <p:cNvPr id="24596" name="Text Box 17"/>
            <p:cNvSpPr txBox="1">
              <a:spLocks noChangeArrowheads="1"/>
            </p:cNvSpPr>
            <p:nvPr/>
          </p:nvSpPr>
          <p:spPr bwMode="auto">
            <a:xfrm>
              <a:off x="4724400" y="3971999"/>
              <a:ext cx="819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/>
                <a:t>OGTT</a:t>
              </a:r>
            </a:p>
          </p:txBody>
        </p:sp>
        <p:sp>
          <p:nvSpPr>
            <p:cNvPr id="24597" name="Text Box 18"/>
            <p:cNvSpPr txBox="1">
              <a:spLocks noChangeArrowheads="1"/>
            </p:cNvSpPr>
            <p:nvPr/>
          </p:nvSpPr>
          <p:spPr bwMode="auto">
            <a:xfrm>
              <a:off x="179388" y="4835599"/>
              <a:ext cx="7921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 b="1" u="sng"/>
                <a:t>not diabetic</a:t>
              </a:r>
            </a:p>
          </p:txBody>
        </p:sp>
        <p:sp>
          <p:nvSpPr>
            <p:cNvPr id="24598" name="Text Box 19"/>
            <p:cNvSpPr txBox="1">
              <a:spLocks noChangeArrowheads="1"/>
            </p:cNvSpPr>
            <p:nvPr/>
          </p:nvSpPr>
          <p:spPr bwMode="auto">
            <a:xfrm>
              <a:off x="1196752" y="4860999"/>
              <a:ext cx="63839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 b="1" u="sng"/>
                <a:t>at risk</a:t>
              </a:r>
            </a:p>
            <a:p>
              <a:pPr algn="ctr"/>
              <a:r>
                <a:rPr lang="en-GB" sz="1200" b="1" u="sng"/>
                <a:t>of DM</a:t>
              </a:r>
            </a:p>
          </p:txBody>
        </p:sp>
        <p:sp>
          <p:nvSpPr>
            <p:cNvPr id="24599" name="Text Box 20"/>
            <p:cNvSpPr txBox="1">
              <a:spLocks noChangeArrowheads="1"/>
            </p:cNvSpPr>
            <p:nvPr/>
          </p:nvSpPr>
          <p:spPr bwMode="auto">
            <a:xfrm>
              <a:off x="2051050" y="4932437"/>
              <a:ext cx="8016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 u="sng"/>
                <a:t>diabetes</a:t>
              </a:r>
            </a:p>
          </p:txBody>
        </p:sp>
        <p:sp>
          <p:nvSpPr>
            <p:cNvPr id="24600" name="Text Box 25"/>
            <p:cNvSpPr txBox="1">
              <a:spLocks noChangeArrowheads="1"/>
            </p:cNvSpPr>
            <p:nvPr/>
          </p:nvSpPr>
          <p:spPr bwMode="auto">
            <a:xfrm>
              <a:off x="2011363" y="5364237"/>
              <a:ext cx="8413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100" b="1"/>
                <a:t>≥48</a:t>
              </a:r>
            </a:p>
            <a:p>
              <a:pPr algn="ctr"/>
              <a:r>
                <a:rPr lang="en-GB" sz="1100" b="1"/>
                <a:t>mmol/mol</a:t>
              </a:r>
            </a:p>
          </p:txBody>
        </p:sp>
        <p:sp>
          <p:nvSpPr>
            <p:cNvPr id="24601" name="Text Box 26"/>
            <p:cNvSpPr txBox="1">
              <a:spLocks noChangeArrowheads="1"/>
            </p:cNvSpPr>
            <p:nvPr/>
          </p:nvSpPr>
          <p:spPr bwMode="auto">
            <a:xfrm>
              <a:off x="1104900" y="5364237"/>
              <a:ext cx="8413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100" b="1"/>
                <a:t>42 – 47</a:t>
              </a:r>
            </a:p>
            <a:p>
              <a:pPr algn="ctr"/>
              <a:r>
                <a:rPr lang="en-GB" sz="1100" b="1"/>
                <a:t>mmol/mol</a:t>
              </a:r>
            </a:p>
          </p:txBody>
        </p:sp>
        <p:sp>
          <p:nvSpPr>
            <p:cNvPr id="24602" name="Text Box 27"/>
            <p:cNvSpPr txBox="1">
              <a:spLocks noChangeArrowheads="1"/>
            </p:cNvSpPr>
            <p:nvPr/>
          </p:nvSpPr>
          <p:spPr bwMode="auto">
            <a:xfrm>
              <a:off x="136525" y="5364237"/>
              <a:ext cx="8413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100" b="1"/>
                <a:t>≤41</a:t>
              </a:r>
            </a:p>
            <a:p>
              <a:pPr algn="ctr"/>
              <a:r>
                <a:rPr lang="en-GB" sz="1100" b="1"/>
                <a:t>mmol/mol</a:t>
              </a:r>
            </a:p>
          </p:txBody>
        </p:sp>
        <p:sp>
          <p:nvSpPr>
            <p:cNvPr id="24603" name="Rectangle 30"/>
            <p:cNvSpPr>
              <a:spLocks noChangeArrowheads="1"/>
            </p:cNvSpPr>
            <p:nvPr/>
          </p:nvSpPr>
          <p:spPr bwMode="auto">
            <a:xfrm>
              <a:off x="5876925" y="4859412"/>
              <a:ext cx="792163" cy="1728787"/>
            </a:xfrm>
            <a:prstGeom prst="rect">
              <a:avLst/>
            </a:prstGeom>
            <a:solidFill>
              <a:srgbClr val="FF0000">
                <a:alpha val="59999"/>
              </a:srgbClr>
            </a:solidFill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04" name="Rectangle 31"/>
            <p:cNvSpPr>
              <a:spLocks noChangeArrowheads="1"/>
            </p:cNvSpPr>
            <p:nvPr/>
          </p:nvSpPr>
          <p:spPr bwMode="auto">
            <a:xfrm>
              <a:off x="3644900" y="4884812"/>
              <a:ext cx="792163" cy="1703387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05" name="Rectangle 32"/>
            <p:cNvSpPr>
              <a:spLocks noChangeArrowheads="1"/>
            </p:cNvSpPr>
            <p:nvPr/>
          </p:nvSpPr>
          <p:spPr bwMode="auto">
            <a:xfrm>
              <a:off x="4581525" y="4884812"/>
              <a:ext cx="1152525" cy="1703387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06" name="Text Box 33"/>
            <p:cNvSpPr txBox="1">
              <a:spLocks noChangeArrowheads="1"/>
            </p:cNvSpPr>
            <p:nvPr/>
          </p:nvSpPr>
          <p:spPr bwMode="auto">
            <a:xfrm>
              <a:off x="3635375" y="4859412"/>
              <a:ext cx="7921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 b="1" u="sng"/>
                <a:t>not diabetic</a:t>
              </a:r>
            </a:p>
          </p:txBody>
        </p:sp>
        <p:sp>
          <p:nvSpPr>
            <p:cNvPr id="24607" name="Text Box 35"/>
            <p:cNvSpPr txBox="1">
              <a:spLocks noChangeArrowheads="1"/>
            </p:cNvSpPr>
            <p:nvPr/>
          </p:nvSpPr>
          <p:spPr bwMode="auto">
            <a:xfrm>
              <a:off x="5876925" y="4956249"/>
              <a:ext cx="80168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 u="sng"/>
                <a:t>diabetes</a:t>
              </a:r>
            </a:p>
          </p:txBody>
        </p:sp>
        <p:sp>
          <p:nvSpPr>
            <p:cNvPr id="24608" name="Text Box 36"/>
            <p:cNvSpPr txBox="1">
              <a:spLocks noChangeArrowheads="1"/>
            </p:cNvSpPr>
            <p:nvPr/>
          </p:nvSpPr>
          <p:spPr bwMode="auto">
            <a:xfrm>
              <a:off x="2997200" y="5364237"/>
              <a:ext cx="712788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100" b="1"/>
                <a:t>fasting</a:t>
              </a:r>
            </a:p>
            <a:p>
              <a:pPr algn="ctr"/>
              <a:r>
                <a:rPr lang="en-GB" sz="1100" b="1"/>
                <a:t>glucose</a:t>
              </a:r>
            </a:p>
          </p:txBody>
        </p:sp>
        <p:sp>
          <p:nvSpPr>
            <p:cNvPr id="24609" name="Text Box 38"/>
            <p:cNvSpPr txBox="1">
              <a:spLocks noChangeArrowheads="1"/>
            </p:cNvSpPr>
            <p:nvPr/>
          </p:nvSpPr>
          <p:spPr bwMode="auto">
            <a:xfrm>
              <a:off x="3644900" y="5435674"/>
              <a:ext cx="719138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≤6.0</a:t>
              </a:r>
            </a:p>
          </p:txBody>
        </p:sp>
        <p:sp>
          <p:nvSpPr>
            <p:cNvPr id="24610" name="Text Box 39"/>
            <p:cNvSpPr txBox="1">
              <a:spLocks noChangeArrowheads="1"/>
            </p:cNvSpPr>
            <p:nvPr/>
          </p:nvSpPr>
          <p:spPr bwMode="auto">
            <a:xfrm>
              <a:off x="2997200" y="5964609"/>
              <a:ext cx="712788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100" b="1"/>
                <a:t>2-hr</a:t>
              </a:r>
            </a:p>
            <a:p>
              <a:pPr algn="ctr"/>
              <a:r>
                <a:rPr lang="en-GB" sz="1100" b="1"/>
                <a:t>glucose</a:t>
              </a:r>
            </a:p>
          </p:txBody>
        </p:sp>
        <p:sp>
          <p:nvSpPr>
            <p:cNvPr id="24611" name="Text Box 40"/>
            <p:cNvSpPr txBox="1">
              <a:spLocks noChangeArrowheads="1"/>
            </p:cNvSpPr>
            <p:nvPr/>
          </p:nvSpPr>
          <p:spPr bwMode="auto">
            <a:xfrm>
              <a:off x="2998788" y="5711899"/>
              <a:ext cx="7191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900" b="1"/>
                <a:t>mmol/L</a:t>
              </a:r>
            </a:p>
          </p:txBody>
        </p:sp>
        <p:sp>
          <p:nvSpPr>
            <p:cNvPr id="24612" name="Text Box 41"/>
            <p:cNvSpPr txBox="1">
              <a:spLocks noChangeArrowheads="1"/>
            </p:cNvSpPr>
            <p:nvPr/>
          </p:nvSpPr>
          <p:spPr bwMode="auto">
            <a:xfrm>
              <a:off x="2998788" y="6312271"/>
              <a:ext cx="7191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900" b="1"/>
                <a:t>mmol/L</a:t>
              </a:r>
            </a:p>
          </p:txBody>
        </p:sp>
        <p:sp>
          <p:nvSpPr>
            <p:cNvPr id="24613" name="Text Box 42"/>
            <p:cNvSpPr txBox="1">
              <a:spLocks noChangeArrowheads="1"/>
            </p:cNvSpPr>
            <p:nvPr/>
          </p:nvSpPr>
          <p:spPr bwMode="auto">
            <a:xfrm>
              <a:off x="3644900" y="6083374"/>
              <a:ext cx="719138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≤7.7</a:t>
              </a:r>
            </a:p>
          </p:txBody>
        </p:sp>
        <p:sp>
          <p:nvSpPr>
            <p:cNvPr id="24614" name="Text Box 43"/>
            <p:cNvSpPr txBox="1">
              <a:spLocks noChangeArrowheads="1"/>
            </p:cNvSpPr>
            <p:nvPr/>
          </p:nvSpPr>
          <p:spPr bwMode="auto">
            <a:xfrm>
              <a:off x="3644900" y="5751587"/>
              <a:ext cx="719138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AND</a:t>
              </a:r>
            </a:p>
          </p:txBody>
        </p:sp>
        <p:sp>
          <p:nvSpPr>
            <p:cNvPr id="24615" name="Text Box 44"/>
            <p:cNvSpPr txBox="1">
              <a:spLocks noChangeArrowheads="1"/>
            </p:cNvSpPr>
            <p:nvPr/>
          </p:nvSpPr>
          <p:spPr bwMode="auto">
            <a:xfrm>
              <a:off x="4797425" y="5751587"/>
              <a:ext cx="719138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OR</a:t>
              </a:r>
            </a:p>
          </p:txBody>
        </p:sp>
        <p:sp>
          <p:nvSpPr>
            <p:cNvPr id="24616" name="Text Box 45"/>
            <p:cNvSpPr txBox="1">
              <a:spLocks noChangeArrowheads="1"/>
            </p:cNvSpPr>
            <p:nvPr/>
          </p:nvSpPr>
          <p:spPr bwMode="auto">
            <a:xfrm>
              <a:off x="5876925" y="5751587"/>
              <a:ext cx="719138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OR</a:t>
              </a:r>
            </a:p>
          </p:txBody>
        </p:sp>
        <p:sp>
          <p:nvSpPr>
            <p:cNvPr id="24617" name="Text Box 46"/>
            <p:cNvSpPr txBox="1">
              <a:spLocks noChangeArrowheads="1"/>
            </p:cNvSpPr>
            <p:nvPr/>
          </p:nvSpPr>
          <p:spPr bwMode="auto">
            <a:xfrm>
              <a:off x="4581525" y="5461074"/>
              <a:ext cx="1225550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100" b="1"/>
                <a:t>6.1 – 6.9   (IFG)</a:t>
              </a:r>
            </a:p>
          </p:txBody>
        </p:sp>
        <p:sp>
          <p:nvSpPr>
            <p:cNvPr id="24618" name="Text Box 47"/>
            <p:cNvSpPr txBox="1">
              <a:spLocks noChangeArrowheads="1"/>
            </p:cNvSpPr>
            <p:nvPr/>
          </p:nvSpPr>
          <p:spPr bwMode="auto">
            <a:xfrm>
              <a:off x="4581525" y="6108774"/>
              <a:ext cx="1296988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100" b="1"/>
                <a:t>7.8 – 11.0  (IGT)</a:t>
              </a:r>
            </a:p>
          </p:txBody>
        </p:sp>
        <p:sp>
          <p:nvSpPr>
            <p:cNvPr id="24619" name="Text Box 48"/>
            <p:cNvSpPr txBox="1">
              <a:spLocks noChangeArrowheads="1"/>
            </p:cNvSpPr>
            <p:nvPr/>
          </p:nvSpPr>
          <p:spPr bwMode="auto">
            <a:xfrm>
              <a:off x="5805488" y="6083374"/>
              <a:ext cx="936625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≥ 11.1</a:t>
              </a:r>
            </a:p>
          </p:txBody>
        </p:sp>
        <p:sp>
          <p:nvSpPr>
            <p:cNvPr id="24620" name="Text Box 49"/>
            <p:cNvSpPr txBox="1">
              <a:spLocks noChangeArrowheads="1"/>
            </p:cNvSpPr>
            <p:nvPr/>
          </p:nvSpPr>
          <p:spPr bwMode="auto">
            <a:xfrm>
              <a:off x="5805488" y="5435674"/>
              <a:ext cx="936625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≥ 7.0</a:t>
              </a:r>
            </a:p>
          </p:txBody>
        </p:sp>
        <p:sp>
          <p:nvSpPr>
            <p:cNvPr id="24621" name="AutoShape 52"/>
            <p:cNvSpPr>
              <a:spLocks/>
            </p:cNvSpPr>
            <p:nvPr/>
          </p:nvSpPr>
          <p:spPr bwMode="auto">
            <a:xfrm rot="16200000" flipV="1">
              <a:off x="1377157" y="3599730"/>
              <a:ext cx="431800" cy="1944687"/>
            </a:xfrm>
            <a:prstGeom prst="rightBrace">
              <a:avLst>
                <a:gd name="adj1" fmla="val 3753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22" name="AutoShape 54"/>
            <p:cNvSpPr>
              <a:spLocks/>
            </p:cNvSpPr>
            <p:nvPr/>
          </p:nvSpPr>
          <p:spPr bwMode="auto">
            <a:xfrm rot="16200000" flipV="1">
              <a:off x="4904582" y="3599730"/>
              <a:ext cx="431800" cy="1944687"/>
            </a:xfrm>
            <a:prstGeom prst="rightBrace">
              <a:avLst>
                <a:gd name="adj1" fmla="val 3753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23" name="Text Box 57"/>
            <p:cNvSpPr txBox="1">
              <a:spLocks noChangeArrowheads="1"/>
            </p:cNvSpPr>
            <p:nvPr/>
          </p:nvSpPr>
          <p:spPr bwMode="auto">
            <a:xfrm>
              <a:off x="404813" y="107950"/>
              <a:ext cx="607525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Diagnosis of diabetes mellitus in </a:t>
              </a:r>
              <a:r>
                <a:rPr lang="en-GB" b="1" u="sng"/>
                <a:t>ASYMPTOMATIC</a:t>
              </a:r>
              <a:r>
                <a:rPr lang="en-GB"/>
                <a:t> adults</a:t>
              </a:r>
            </a:p>
          </p:txBody>
        </p:sp>
        <p:sp>
          <p:nvSpPr>
            <p:cNvPr id="165" name="Rectangle 58"/>
            <p:cNvSpPr>
              <a:spLocks noChangeArrowheads="1"/>
            </p:cNvSpPr>
            <p:nvPr/>
          </p:nvSpPr>
          <p:spPr bwMode="auto">
            <a:xfrm>
              <a:off x="1197154" y="971560"/>
              <a:ext cx="1871944" cy="8636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4625" name="Text Box 60"/>
            <p:cNvSpPr txBox="1">
              <a:spLocks noChangeArrowheads="1"/>
            </p:cNvSpPr>
            <p:nvPr/>
          </p:nvSpPr>
          <p:spPr bwMode="auto">
            <a:xfrm>
              <a:off x="1282700" y="969963"/>
              <a:ext cx="712788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100" b="1"/>
                <a:t>random</a:t>
              </a:r>
            </a:p>
            <a:p>
              <a:pPr algn="ctr"/>
              <a:r>
                <a:rPr lang="en-GB" sz="1100" b="1"/>
                <a:t>glucose</a:t>
              </a:r>
            </a:p>
          </p:txBody>
        </p:sp>
        <p:sp>
          <p:nvSpPr>
            <p:cNvPr id="24626" name="Text Box 61"/>
            <p:cNvSpPr txBox="1">
              <a:spLocks noChangeArrowheads="1"/>
            </p:cNvSpPr>
            <p:nvPr/>
          </p:nvSpPr>
          <p:spPr bwMode="auto">
            <a:xfrm>
              <a:off x="1250950" y="1403350"/>
              <a:ext cx="731838" cy="59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fasting</a:t>
              </a:r>
            </a:p>
            <a:p>
              <a:pPr algn="ctr"/>
              <a:r>
                <a:rPr lang="en-GB" sz="1100" b="1"/>
                <a:t>glucose</a:t>
              </a:r>
            </a:p>
            <a:p>
              <a:pPr algn="ctr"/>
              <a:endParaRPr lang="en-GB" sz="1100" b="1"/>
            </a:p>
          </p:txBody>
        </p:sp>
        <p:sp>
          <p:nvSpPr>
            <p:cNvPr id="24627" name="Rectangle 63"/>
            <p:cNvSpPr>
              <a:spLocks noChangeArrowheads="1"/>
            </p:cNvSpPr>
            <p:nvPr/>
          </p:nvSpPr>
          <p:spPr bwMode="auto">
            <a:xfrm>
              <a:off x="1914525" y="1497013"/>
              <a:ext cx="987425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100" b="1"/>
                <a:t>≥7.0 mmol/L</a:t>
              </a:r>
            </a:p>
          </p:txBody>
        </p:sp>
        <p:sp>
          <p:nvSpPr>
            <p:cNvPr id="24628" name="Rectangle 64"/>
            <p:cNvSpPr>
              <a:spLocks noChangeArrowheads="1"/>
            </p:cNvSpPr>
            <p:nvPr/>
          </p:nvSpPr>
          <p:spPr bwMode="auto">
            <a:xfrm>
              <a:off x="1914525" y="1042988"/>
              <a:ext cx="10652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100" b="1"/>
                <a:t>≥11.1 mmol/L</a:t>
              </a:r>
            </a:p>
          </p:txBody>
        </p:sp>
        <p:sp>
          <p:nvSpPr>
            <p:cNvPr id="24629" name="Text Box 76"/>
            <p:cNvSpPr txBox="1">
              <a:spLocks noChangeArrowheads="1"/>
            </p:cNvSpPr>
            <p:nvPr/>
          </p:nvSpPr>
          <p:spPr bwMode="auto">
            <a:xfrm>
              <a:off x="115888" y="1547813"/>
              <a:ext cx="792162" cy="639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 b="1"/>
                <a:t>INITIAL</a:t>
              </a:r>
            </a:p>
            <a:p>
              <a:pPr algn="ctr"/>
              <a:r>
                <a:rPr lang="en-GB" sz="1200" b="1"/>
                <a:t>lab</a:t>
              </a:r>
            </a:p>
            <a:p>
              <a:pPr algn="ctr"/>
              <a:r>
                <a:rPr lang="en-GB" sz="1200" b="1"/>
                <a:t>glucose</a:t>
              </a:r>
            </a:p>
          </p:txBody>
        </p:sp>
        <p:grpSp>
          <p:nvGrpSpPr>
            <p:cNvPr id="171" name="Group 91"/>
            <p:cNvGrpSpPr>
              <a:grpSpLocks/>
            </p:cNvGrpSpPr>
            <p:nvPr/>
          </p:nvGrpSpPr>
          <p:grpSpPr bwMode="auto">
            <a:xfrm>
              <a:off x="1125538" y="2200275"/>
              <a:ext cx="1944687" cy="979488"/>
              <a:chOff x="1525" y="1324"/>
              <a:chExt cx="1225" cy="617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172" name="Rectangle 4"/>
              <p:cNvSpPr>
                <a:spLocks noChangeArrowheads="1"/>
              </p:cNvSpPr>
              <p:nvPr/>
            </p:nvSpPr>
            <p:spPr bwMode="auto">
              <a:xfrm>
                <a:off x="1570" y="1338"/>
                <a:ext cx="1180" cy="49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173" name="Text Box 6"/>
              <p:cNvSpPr txBox="1">
                <a:spLocks noChangeArrowheads="1"/>
              </p:cNvSpPr>
              <p:nvPr/>
            </p:nvSpPr>
            <p:spPr bwMode="auto">
              <a:xfrm>
                <a:off x="1908" y="1383"/>
                <a:ext cx="842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100" b="1" dirty="0"/>
                  <a:t>7.8 – 11.0 </a:t>
                </a:r>
                <a:r>
                  <a:rPr lang="en-GB" sz="1100" b="1" dirty="0" err="1"/>
                  <a:t>mmol</a:t>
                </a:r>
                <a:r>
                  <a:rPr lang="en-GB" sz="1100" b="1" dirty="0"/>
                  <a:t>/L</a:t>
                </a:r>
              </a:p>
            </p:txBody>
          </p:sp>
          <p:sp>
            <p:nvSpPr>
              <p:cNvPr id="174" name="Text Box 7"/>
              <p:cNvSpPr txBox="1">
                <a:spLocks noChangeArrowheads="1"/>
              </p:cNvSpPr>
              <p:nvPr/>
            </p:nvSpPr>
            <p:spPr bwMode="auto">
              <a:xfrm>
                <a:off x="1933" y="1598"/>
                <a:ext cx="793" cy="16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100" b="1" dirty="0"/>
                  <a:t>6.1 – 6.9 </a:t>
                </a:r>
                <a:r>
                  <a:rPr lang="en-GB" sz="1100" b="1" dirty="0" err="1"/>
                  <a:t>mmol</a:t>
                </a:r>
                <a:r>
                  <a:rPr lang="en-GB" sz="1100" b="1" dirty="0"/>
                  <a:t>/L</a:t>
                </a:r>
              </a:p>
            </p:txBody>
          </p:sp>
          <p:sp>
            <p:nvSpPr>
              <p:cNvPr id="175" name="Text Box 77"/>
              <p:cNvSpPr txBox="1">
                <a:spLocks noChangeArrowheads="1"/>
              </p:cNvSpPr>
              <p:nvPr/>
            </p:nvSpPr>
            <p:spPr bwMode="auto">
              <a:xfrm>
                <a:off x="1535" y="1324"/>
                <a:ext cx="449" cy="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100" b="1" dirty="0">
                    <a:cs typeface="+mn-cs"/>
                  </a:rPr>
                  <a:t>random</a:t>
                </a:r>
              </a:p>
              <a:p>
                <a:pPr algn="ctr">
                  <a:defRPr/>
                </a:pPr>
                <a:r>
                  <a:rPr lang="en-GB" sz="1100" b="1" dirty="0">
                    <a:cs typeface="+mn-cs"/>
                  </a:rPr>
                  <a:t>glucose</a:t>
                </a:r>
                <a:endParaRPr lang="en-GB" sz="1100" b="1" dirty="0"/>
              </a:p>
            </p:txBody>
          </p:sp>
          <p:sp>
            <p:nvSpPr>
              <p:cNvPr id="176" name="Text Box 78"/>
              <p:cNvSpPr txBox="1">
                <a:spLocks noChangeArrowheads="1"/>
              </p:cNvSpPr>
              <p:nvPr/>
            </p:nvSpPr>
            <p:spPr bwMode="auto">
              <a:xfrm>
                <a:off x="1525" y="1565"/>
                <a:ext cx="461" cy="3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 sz="1100" b="1" dirty="0">
                    <a:cs typeface="+mn-cs"/>
                  </a:rPr>
                  <a:t>fasting</a:t>
                </a:r>
              </a:p>
              <a:p>
                <a:pPr algn="ctr">
                  <a:defRPr/>
                </a:pPr>
                <a:r>
                  <a:rPr lang="en-GB" sz="1100" b="1" dirty="0">
                    <a:cs typeface="+mn-cs"/>
                  </a:rPr>
                  <a:t>glucose</a:t>
                </a:r>
                <a:endParaRPr lang="en-GB" sz="1100" b="1" dirty="0"/>
              </a:p>
              <a:p>
                <a:pPr algn="ctr">
                  <a:defRPr/>
                </a:pPr>
                <a:endParaRPr lang="en-GB" sz="1100" b="1" dirty="0"/>
              </a:p>
            </p:txBody>
          </p:sp>
        </p:grpSp>
        <p:sp>
          <p:nvSpPr>
            <p:cNvPr id="24631" name="Text Box 86"/>
            <p:cNvSpPr txBox="1">
              <a:spLocks noChangeArrowheads="1"/>
            </p:cNvSpPr>
            <p:nvPr/>
          </p:nvSpPr>
          <p:spPr bwMode="auto">
            <a:xfrm>
              <a:off x="3644900" y="1073150"/>
              <a:ext cx="950913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600" b="1"/>
                <a:t>fasting</a:t>
              </a:r>
            </a:p>
            <a:p>
              <a:pPr algn="ctr"/>
              <a:r>
                <a:rPr lang="en-GB" sz="1600" b="1"/>
                <a:t>glucose</a:t>
              </a:r>
            </a:p>
          </p:txBody>
        </p:sp>
        <p:sp>
          <p:nvSpPr>
            <p:cNvPr id="24632" name="AutoShape 87"/>
            <p:cNvSpPr>
              <a:spLocks/>
            </p:cNvSpPr>
            <p:nvPr/>
          </p:nvSpPr>
          <p:spPr bwMode="auto">
            <a:xfrm rot="10800000" flipH="1" flipV="1">
              <a:off x="5300663" y="827088"/>
              <a:ext cx="288925" cy="1152525"/>
            </a:xfrm>
            <a:prstGeom prst="rightBrace">
              <a:avLst>
                <a:gd name="adj1" fmla="val 3324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33" name="Text Box 74"/>
            <p:cNvSpPr txBox="1">
              <a:spLocks noChangeArrowheads="1"/>
            </p:cNvSpPr>
            <p:nvPr/>
          </p:nvSpPr>
          <p:spPr bwMode="auto">
            <a:xfrm>
              <a:off x="2924175" y="3779912"/>
              <a:ext cx="865188" cy="854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/>
                <a:t>(repeat blood test on a separate day)</a:t>
              </a:r>
            </a:p>
          </p:txBody>
        </p:sp>
        <p:sp>
          <p:nvSpPr>
            <p:cNvPr id="24634" name="Line 95"/>
            <p:cNvSpPr>
              <a:spLocks noChangeShapeType="1"/>
            </p:cNvSpPr>
            <p:nvPr/>
          </p:nvSpPr>
          <p:spPr bwMode="auto">
            <a:xfrm>
              <a:off x="1341438" y="2051050"/>
              <a:ext cx="258905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5" name="Line 96"/>
            <p:cNvSpPr>
              <a:spLocks noChangeShapeType="1"/>
            </p:cNvSpPr>
            <p:nvPr/>
          </p:nvSpPr>
          <p:spPr bwMode="auto">
            <a:xfrm>
              <a:off x="3930489" y="2051050"/>
              <a:ext cx="650639" cy="36071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6" name="Text Box 108"/>
            <p:cNvSpPr txBox="1">
              <a:spLocks noChangeArrowheads="1"/>
            </p:cNvSpPr>
            <p:nvPr/>
          </p:nvSpPr>
          <p:spPr bwMode="auto">
            <a:xfrm>
              <a:off x="3860800" y="755650"/>
              <a:ext cx="12239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/>
                <a:t>Take together on</a:t>
              </a:r>
            </a:p>
            <a:p>
              <a:pPr algn="ctr"/>
              <a:r>
                <a:rPr lang="en-GB" sz="1000"/>
                <a:t>separate day</a:t>
              </a:r>
            </a:p>
          </p:txBody>
        </p:sp>
        <p:sp>
          <p:nvSpPr>
            <p:cNvPr id="24637" name="Text Box 109"/>
            <p:cNvSpPr txBox="1">
              <a:spLocks noChangeArrowheads="1"/>
            </p:cNvSpPr>
            <p:nvPr/>
          </p:nvSpPr>
          <p:spPr bwMode="auto">
            <a:xfrm>
              <a:off x="0" y="2125663"/>
              <a:ext cx="981075" cy="549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/>
                <a:t>(random</a:t>
              </a:r>
            </a:p>
            <a:p>
              <a:pPr algn="ctr"/>
              <a:r>
                <a:rPr lang="en-GB" sz="1000"/>
                <a:t>OR</a:t>
              </a:r>
            </a:p>
            <a:p>
              <a:pPr algn="ctr"/>
              <a:r>
                <a:rPr lang="en-GB" sz="1000"/>
                <a:t>fasting)</a:t>
              </a:r>
            </a:p>
          </p:txBody>
        </p:sp>
        <p:sp>
          <p:nvSpPr>
            <p:cNvPr id="24638" name="AutoShape 110"/>
            <p:cNvSpPr>
              <a:spLocks/>
            </p:cNvSpPr>
            <p:nvPr/>
          </p:nvSpPr>
          <p:spPr bwMode="auto">
            <a:xfrm rot="10800000" flipV="1">
              <a:off x="836613" y="1116013"/>
              <a:ext cx="287337" cy="1727200"/>
            </a:xfrm>
            <a:prstGeom prst="rightBrace">
              <a:avLst>
                <a:gd name="adj1" fmla="val 5009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39" name="Text Box 111"/>
            <p:cNvSpPr txBox="1">
              <a:spLocks noChangeArrowheads="1"/>
            </p:cNvSpPr>
            <p:nvPr/>
          </p:nvSpPr>
          <p:spPr bwMode="auto">
            <a:xfrm>
              <a:off x="4365625" y="1149350"/>
              <a:ext cx="10874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600" b="1"/>
                <a:t>&amp; HbA</a:t>
              </a:r>
              <a:r>
                <a:rPr lang="en-GB" b="1" baseline="-25000"/>
                <a:t>1C</a:t>
              </a:r>
            </a:p>
          </p:txBody>
        </p:sp>
        <p:sp>
          <p:nvSpPr>
            <p:cNvPr id="24640" name="Rectangle 112"/>
            <p:cNvSpPr>
              <a:spLocks noChangeArrowheads="1"/>
            </p:cNvSpPr>
            <p:nvPr/>
          </p:nvSpPr>
          <p:spPr bwMode="auto">
            <a:xfrm>
              <a:off x="3860800" y="1582738"/>
              <a:ext cx="15843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/>
                <a:t>(Omit HbA1C if not suitable. See below.*)</a:t>
              </a:r>
            </a:p>
          </p:txBody>
        </p:sp>
        <p:sp>
          <p:nvSpPr>
            <p:cNvPr id="24641" name="Rectangle 113"/>
            <p:cNvSpPr>
              <a:spLocks noChangeArrowheads="1"/>
            </p:cNvSpPr>
            <p:nvPr/>
          </p:nvSpPr>
          <p:spPr bwMode="auto">
            <a:xfrm>
              <a:off x="5661025" y="825500"/>
              <a:ext cx="1079500" cy="1154113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42" name="Text Box 116"/>
            <p:cNvSpPr txBox="1">
              <a:spLocks noChangeArrowheads="1"/>
            </p:cNvSpPr>
            <p:nvPr/>
          </p:nvSpPr>
          <p:spPr bwMode="auto">
            <a:xfrm>
              <a:off x="5661025" y="820738"/>
              <a:ext cx="1052513" cy="1158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 b="1"/>
                <a:t>Determine whether at risk / diabetic</a:t>
              </a:r>
            </a:p>
            <a:p>
              <a:pPr algn="ctr"/>
              <a:r>
                <a:rPr lang="en-GB" sz="1000"/>
                <a:t>(see fasting glucose &amp; HbA1C ranges below)</a:t>
              </a:r>
            </a:p>
          </p:txBody>
        </p:sp>
        <p:sp>
          <p:nvSpPr>
            <p:cNvPr id="24643" name="Text Box 123"/>
            <p:cNvSpPr txBox="1">
              <a:spLocks noChangeArrowheads="1"/>
            </p:cNvSpPr>
            <p:nvPr/>
          </p:nvSpPr>
          <p:spPr bwMode="auto">
            <a:xfrm>
              <a:off x="5394325" y="4048199"/>
              <a:ext cx="555625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100" b="1"/>
                <a:t>(75 g)</a:t>
              </a:r>
            </a:p>
          </p:txBody>
        </p:sp>
        <p:sp>
          <p:nvSpPr>
            <p:cNvPr id="24644" name="TextBox 192"/>
            <p:cNvSpPr txBox="1">
              <a:spLocks noChangeArrowheads="1"/>
            </p:cNvSpPr>
            <p:nvPr/>
          </p:nvSpPr>
          <p:spPr bwMode="auto">
            <a:xfrm>
              <a:off x="404664" y="395536"/>
              <a:ext cx="4557658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900"/>
                <a:t>(If elderly, frail and asymptomatic, please consider whether screening is appropriate.) </a:t>
              </a:r>
            </a:p>
          </p:txBody>
        </p:sp>
        <p:sp>
          <p:nvSpPr>
            <p:cNvPr id="24645" name="Text Box 19"/>
            <p:cNvSpPr txBox="1">
              <a:spLocks noChangeArrowheads="1"/>
            </p:cNvSpPr>
            <p:nvPr/>
          </p:nvSpPr>
          <p:spPr bwMode="auto">
            <a:xfrm>
              <a:off x="4878834" y="4854872"/>
              <a:ext cx="63839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 b="1" u="sng"/>
                <a:t>at risk</a:t>
              </a:r>
            </a:p>
            <a:p>
              <a:pPr algn="ctr"/>
              <a:r>
                <a:rPr lang="en-GB" sz="1200" b="1" u="sng"/>
                <a:t>of DM</a:t>
              </a:r>
            </a:p>
          </p:txBody>
        </p:sp>
        <p:sp>
          <p:nvSpPr>
            <p:cNvPr id="24646" name="TextBox 194"/>
            <p:cNvSpPr txBox="1">
              <a:spLocks noChangeArrowheads="1"/>
            </p:cNvSpPr>
            <p:nvPr/>
          </p:nvSpPr>
          <p:spPr bwMode="auto">
            <a:xfrm>
              <a:off x="4509120" y="2339752"/>
              <a:ext cx="227687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200"/>
                <a:t>Where there is </a:t>
              </a:r>
              <a:r>
                <a:rPr lang="en-GB" sz="1200" i="1"/>
                <a:t>diagnostic uncertainty</a:t>
              </a:r>
              <a:r>
                <a:rPr lang="en-GB" sz="1200"/>
                <a:t> consider contacting diabetes email advice service</a:t>
              </a:r>
            </a:p>
          </p:txBody>
        </p:sp>
      </p:grpSp>
      <p:grpSp>
        <p:nvGrpSpPr>
          <p:cNvPr id="24578" name="Group 201"/>
          <p:cNvGrpSpPr>
            <a:grpSpLocks/>
          </p:cNvGrpSpPr>
          <p:nvPr/>
        </p:nvGrpSpPr>
        <p:grpSpPr bwMode="auto">
          <a:xfrm>
            <a:off x="6864350" y="3459163"/>
            <a:ext cx="2279650" cy="1223962"/>
            <a:chOff x="7135426" y="3155455"/>
            <a:chExt cx="2279650" cy="1223962"/>
          </a:xfrm>
        </p:grpSpPr>
        <p:sp>
          <p:nvSpPr>
            <p:cNvPr id="24579" name="Rectangle 120"/>
            <p:cNvSpPr>
              <a:spLocks noChangeArrowheads="1"/>
            </p:cNvSpPr>
            <p:nvPr/>
          </p:nvSpPr>
          <p:spPr bwMode="auto">
            <a:xfrm>
              <a:off x="7137014" y="3155455"/>
              <a:ext cx="2087562" cy="1223962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80" name="Text Box 117"/>
            <p:cNvSpPr txBox="1">
              <a:spLocks noChangeArrowheads="1"/>
            </p:cNvSpPr>
            <p:nvPr/>
          </p:nvSpPr>
          <p:spPr bwMode="auto">
            <a:xfrm>
              <a:off x="7137014" y="3155455"/>
              <a:ext cx="22780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100" b="1" u="sng"/>
                <a:t>At risk of DM</a:t>
              </a:r>
              <a:r>
                <a:rPr lang="en-GB" sz="1100" b="1"/>
                <a:t> groups include:</a:t>
              </a:r>
              <a:endParaRPr lang="en-GB" sz="1100" b="1" u="sng"/>
            </a:p>
          </p:txBody>
        </p:sp>
        <p:sp>
          <p:nvSpPr>
            <p:cNvPr id="24581" name="Text Box 118"/>
            <p:cNvSpPr txBox="1">
              <a:spLocks noChangeArrowheads="1"/>
            </p:cNvSpPr>
            <p:nvPr/>
          </p:nvSpPr>
          <p:spPr bwMode="auto">
            <a:xfrm>
              <a:off x="7135426" y="3371355"/>
              <a:ext cx="2089150" cy="549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/>
                <a:t>IFG = impaired fasting glucose</a:t>
              </a:r>
            </a:p>
            <a:p>
              <a:r>
                <a:rPr lang="en-GB" sz="1000"/>
                <a:t>IGT = impaired glucose tolerance</a:t>
              </a:r>
            </a:p>
            <a:p>
              <a:r>
                <a:rPr lang="en-GB" sz="1000"/>
                <a:t>HbA</a:t>
              </a:r>
              <a:r>
                <a:rPr lang="en-GB" sz="1000" baseline="-25000"/>
                <a:t>1C</a:t>
              </a:r>
              <a:r>
                <a:rPr lang="en-GB" sz="1000"/>
                <a:t> 42-47 mmol/mol</a:t>
              </a:r>
            </a:p>
          </p:txBody>
        </p:sp>
        <p:sp>
          <p:nvSpPr>
            <p:cNvPr id="24582" name="Text Box 119"/>
            <p:cNvSpPr txBox="1">
              <a:spLocks noChangeArrowheads="1"/>
            </p:cNvSpPr>
            <p:nvPr/>
          </p:nvSpPr>
          <p:spPr bwMode="auto">
            <a:xfrm>
              <a:off x="7137014" y="3946030"/>
              <a:ext cx="2089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/>
                <a:t>Consider lifestyle advice &amp; annual HbA</a:t>
              </a:r>
              <a:r>
                <a:rPr lang="en-GB" sz="1000" baseline="-25000"/>
                <a:t>1C</a:t>
              </a:r>
              <a:r>
                <a:rPr lang="en-GB" sz="1000"/>
                <a:t> check for these groups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73" descr="Untitle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" y="1198563"/>
            <a:ext cx="45910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74" descr="old-Dx-DM-pathwa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3913" y="1355725"/>
            <a:ext cx="4538662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75"/>
          <p:cNvSpPr txBox="1">
            <a:spLocks noChangeArrowheads="1"/>
          </p:cNvSpPr>
          <p:nvPr/>
        </p:nvSpPr>
        <p:spPr bwMode="auto">
          <a:xfrm>
            <a:off x="1341438" y="525463"/>
            <a:ext cx="1671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New pathway</a:t>
            </a:r>
          </a:p>
        </p:txBody>
      </p:sp>
      <p:sp>
        <p:nvSpPr>
          <p:cNvPr id="25604" name="TextBox 76"/>
          <p:cNvSpPr txBox="1">
            <a:spLocks noChangeArrowheads="1"/>
          </p:cNvSpPr>
          <p:nvPr/>
        </p:nvSpPr>
        <p:spPr bwMode="auto">
          <a:xfrm>
            <a:off x="6061075" y="525463"/>
            <a:ext cx="158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Old pathway</a:t>
            </a:r>
          </a:p>
        </p:txBody>
      </p:sp>
      <p:grpSp>
        <p:nvGrpSpPr>
          <p:cNvPr id="80" name="Group 79"/>
          <p:cNvGrpSpPr>
            <a:grpSpLocks/>
          </p:cNvGrpSpPr>
          <p:nvPr/>
        </p:nvGrpSpPr>
        <p:grpSpPr bwMode="auto">
          <a:xfrm>
            <a:off x="25400" y="1198563"/>
            <a:ext cx="7877175" cy="2187575"/>
            <a:chOff x="25401" y="1198588"/>
            <a:chExt cx="7876822" cy="2188079"/>
          </a:xfrm>
        </p:grpSpPr>
        <p:sp>
          <p:nvSpPr>
            <p:cNvPr id="78" name="Oval 77"/>
            <p:cNvSpPr/>
            <p:nvPr/>
          </p:nvSpPr>
          <p:spPr>
            <a:xfrm>
              <a:off x="5841740" y="1198588"/>
              <a:ext cx="2060483" cy="67801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25401" y="1636839"/>
              <a:ext cx="2500201" cy="174982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73" descr="Untitle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" y="1198563"/>
            <a:ext cx="45910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74" descr="old-Dx-DM-pathwa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3913" y="1355725"/>
            <a:ext cx="4538662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Box 75"/>
          <p:cNvSpPr txBox="1">
            <a:spLocks noChangeArrowheads="1"/>
          </p:cNvSpPr>
          <p:nvPr/>
        </p:nvSpPr>
        <p:spPr bwMode="auto">
          <a:xfrm>
            <a:off x="1341438" y="525463"/>
            <a:ext cx="1671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New pathway</a:t>
            </a:r>
          </a:p>
        </p:txBody>
      </p:sp>
      <p:sp>
        <p:nvSpPr>
          <p:cNvPr id="26628" name="TextBox 76"/>
          <p:cNvSpPr txBox="1">
            <a:spLocks noChangeArrowheads="1"/>
          </p:cNvSpPr>
          <p:nvPr/>
        </p:nvSpPr>
        <p:spPr bwMode="auto">
          <a:xfrm>
            <a:off x="6061075" y="525463"/>
            <a:ext cx="158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Old pathway</a:t>
            </a:r>
          </a:p>
        </p:txBody>
      </p:sp>
      <p:sp>
        <p:nvSpPr>
          <p:cNvPr id="11" name="Oval 10"/>
          <p:cNvSpPr/>
          <p:nvPr/>
        </p:nvSpPr>
        <p:spPr>
          <a:xfrm>
            <a:off x="-158750" y="3841750"/>
            <a:ext cx="2317750" cy="1562100"/>
          </a:xfrm>
          <a:prstGeom prst="ellipse">
            <a:avLst/>
          </a:prstGeom>
          <a:noFill/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73" descr="Untitle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" y="1198563"/>
            <a:ext cx="45910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74" descr="old-Dx-DM-pathwa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3913" y="1355725"/>
            <a:ext cx="4538662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Box 75"/>
          <p:cNvSpPr txBox="1">
            <a:spLocks noChangeArrowheads="1"/>
          </p:cNvSpPr>
          <p:nvPr/>
        </p:nvSpPr>
        <p:spPr bwMode="auto">
          <a:xfrm>
            <a:off x="1341438" y="525463"/>
            <a:ext cx="1671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New pathway</a:t>
            </a:r>
          </a:p>
        </p:txBody>
      </p:sp>
      <p:sp>
        <p:nvSpPr>
          <p:cNvPr id="27652" name="TextBox 76"/>
          <p:cNvSpPr txBox="1">
            <a:spLocks noChangeArrowheads="1"/>
          </p:cNvSpPr>
          <p:nvPr/>
        </p:nvSpPr>
        <p:spPr bwMode="auto">
          <a:xfrm>
            <a:off x="6061075" y="525463"/>
            <a:ext cx="158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Old pathway</a:t>
            </a:r>
          </a:p>
        </p:txBody>
      </p:sp>
      <p:sp>
        <p:nvSpPr>
          <p:cNvPr id="11" name="Oval 10"/>
          <p:cNvSpPr/>
          <p:nvPr/>
        </p:nvSpPr>
        <p:spPr>
          <a:xfrm>
            <a:off x="-158750" y="3841750"/>
            <a:ext cx="2317750" cy="1562100"/>
          </a:xfrm>
          <a:prstGeom prst="ellipse">
            <a:avLst/>
          </a:prstGeom>
          <a:noFill/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400" y="1636713"/>
            <a:ext cx="2500313" cy="1749425"/>
          </a:xfrm>
          <a:prstGeom prst="ellipse">
            <a:avLst/>
          </a:prstGeom>
          <a:noFill/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376863" y="1169988"/>
            <a:ext cx="2820987" cy="3359150"/>
            <a:chOff x="5376334" y="1170366"/>
            <a:chExt cx="2822222" cy="3359300"/>
          </a:xfrm>
        </p:grpSpPr>
        <p:sp>
          <p:nvSpPr>
            <p:cNvPr id="8" name="Oval 7"/>
            <p:cNvSpPr/>
            <p:nvPr/>
          </p:nvSpPr>
          <p:spPr>
            <a:xfrm>
              <a:off x="5841675" y="1356111"/>
              <a:ext cx="2059889" cy="5191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60508" y="1875247"/>
              <a:ext cx="2738048" cy="48103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376334" y="3034174"/>
              <a:ext cx="2738048" cy="14954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661" name="TextBox 1"/>
            <p:cNvSpPr txBox="1">
              <a:spLocks noChangeArrowheads="1"/>
            </p:cNvSpPr>
            <p:nvPr/>
          </p:nvSpPr>
          <p:spPr bwMode="auto">
            <a:xfrm>
              <a:off x="6157667" y="1170366"/>
              <a:ext cx="469950" cy="70788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b="1"/>
                <a:t>1</a:t>
              </a:r>
            </a:p>
          </p:txBody>
        </p:sp>
        <p:sp>
          <p:nvSpPr>
            <p:cNvPr id="27662" name="TextBox 12"/>
            <p:cNvSpPr txBox="1">
              <a:spLocks noChangeArrowheads="1"/>
            </p:cNvSpPr>
            <p:nvPr/>
          </p:nvSpPr>
          <p:spPr bwMode="auto">
            <a:xfrm>
              <a:off x="6606398" y="1746096"/>
              <a:ext cx="469950" cy="70788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b="1"/>
                <a:t>2</a:t>
              </a:r>
            </a:p>
          </p:txBody>
        </p:sp>
        <p:sp>
          <p:nvSpPr>
            <p:cNvPr id="27663" name="TextBox 13"/>
            <p:cNvSpPr txBox="1">
              <a:spLocks noChangeArrowheads="1"/>
            </p:cNvSpPr>
            <p:nvPr/>
          </p:nvSpPr>
          <p:spPr bwMode="auto">
            <a:xfrm>
              <a:off x="7045930" y="3290420"/>
              <a:ext cx="469950" cy="70788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b="1"/>
                <a:t>3</a:t>
              </a:r>
            </a:p>
          </p:txBody>
        </p:sp>
      </p:grpSp>
      <p:sp>
        <p:nvSpPr>
          <p:cNvPr id="27656" name="TextBox 14"/>
          <p:cNvSpPr txBox="1">
            <a:spLocks noChangeArrowheads="1"/>
          </p:cNvSpPr>
          <p:nvPr/>
        </p:nvSpPr>
        <p:spPr bwMode="auto">
          <a:xfrm>
            <a:off x="1106488" y="2001838"/>
            <a:ext cx="469900" cy="70802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1</a:t>
            </a:r>
          </a:p>
        </p:txBody>
      </p:sp>
      <p:sp>
        <p:nvSpPr>
          <p:cNvPr id="27657" name="TextBox 15"/>
          <p:cNvSpPr txBox="1">
            <a:spLocks noChangeArrowheads="1"/>
          </p:cNvSpPr>
          <p:nvPr/>
        </p:nvSpPr>
        <p:spPr bwMode="auto">
          <a:xfrm>
            <a:off x="811213" y="4175125"/>
            <a:ext cx="469900" cy="70802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>
            <a:spLocks noChangeArrowheads="1"/>
          </p:cNvSpPr>
          <p:nvPr/>
        </p:nvSpPr>
        <p:spPr bwMode="auto">
          <a:xfrm>
            <a:off x="298450" y="303213"/>
            <a:ext cx="5827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/>
              <a:t>Trends in HbA1c &amp; glucose testing for Lothian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77825" y="1328738"/>
            <a:ext cx="677545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1" dirty="0">
                <a:cs typeface="+mn-cs"/>
              </a:rPr>
              <a:t>Pilot of new pathway in 2015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dirty="0">
                <a:cs typeface="+mn-cs"/>
              </a:rPr>
              <a:t>Compared 6 </a:t>
            </a:r>
            <a:r>
              <a:rPr lang="en-GB" dirty="0">
                <a:cs typeface="+mn-cs"/>
              </a:rPr>
              <a:t>months pre-pilot vs. 6 months pilot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dirty="0">
                <a:cs typeface="+mn-cs"/>
              </a:rPr>
              <a:t>15 GP practices in SE Edinburgh (~10% of all 1o care testing)</a:t>
            </a:r>
          </a:p>
        </p:txBody>
      </p:sp>
      <p:graphicFrame>
        <p:nvGraphicFramePr>
          <p:cNvPr id="19600" name="Group 144"/>
          <p:cNvGraphicFramePr>
            <a:graphicFrameLocks noGrp="1"/>
          </p:cNvGraphicFramePr>
          <p:nvPr>
            <p:ph/>
          </p:nvPr>
        </p:nvGraphicFramePr>
        <p:xfrm>
          <a:off x="573088" y="2774950"/>
          <a:ext cx="3865562" cy="1520825"/>
        </p:xfrm>
        <a:graphic>
          <a:graphicData uri="http://schemas.openxmlformats.org/drawingml/2006/table">
            <a:tbl>
              <a:tblPr/>
              <a:tblGrid>
                <a:gridCol w="882650"/>
                <a:gridCol w="985837"/>
                <a:gridCol w="808038"/>
                <a:gridCol w="1189037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Pre-pilot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Pilot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%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HbA1c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3,481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3,429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Glucose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10,031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9,797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-2.3%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OGTT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-18.8%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490538" y="4356100"/>
            <a:ext cx="8174037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/>
              <a:t>Apparently neutral effect on HbA1c, glucose requesting (reassuring for lab)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/>
              <a:t>OGTT numbers small ?significant fall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/>
              <a:t>Feedback on use of pathway generally positive</a:t>
            </a:r>
          </a:p>
        </p:txBody>
      </p:sp>
      <p:sp>
        <p:nvSpPr>
          <p:cNvPr id="19512" name="Text Box 56"/>
          <p:cNvSpPr txBox="1">
            <a:spLocks noChangeArrowheads="1"/>
          </p:cNvSpPr>
          <p:nvPr/>
        </p:nvSpPr>
        <p:spPr bwMode="auto">
          <a:xfrm>
            <a:off x="490538" y="5581650"/>
            <a:ext cx="6469062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1" dirty="0">
                <a:cs typeface="+mn-cs"/>
              </a:rPr>
              <a:t>Post pilot…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dirty="0">
                <a:cs typeface="+mn-cs"/>
              </a:rPr>
              <a:t>Pathway </a:t>
            </a:r>
            <a:r>
              <a:rPr lang="en-GB" dirty="0">
                <a:cs typeface="+mn-cs"/>
              </a:rPr>
              <a:t>discussed with clinical leads for diabetes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dirty="0">
                <a:cs typeface="+mn-cs"/>
              </a:rPr>
              <a:t>Distributed Lothian-wide as a recommendation in Oct 2016</a:t>
            </a:r>
          </a:p>
        </p:txBody>
      </p:sp>
      <p:graphicFrame>
        <p:nvGraphicFramePr>
          <p:cNvPr id="19599" name="Group 143"/>
          <p:cNvGraphicFramePr>
            <a:graphicFrameLocks noGrp="1"/>
          </p:cNvGraphicFramePr>
          <p:nvPr/>
        </p:nvGraphicFramePr>
        <p:xfrm>
          <a:off x="4651375" y="2774950"/>
          <a:ext cx="4075113" cy="1033463"/>
        </p:xfrm>
        <a:graphic>
          <a:graphicData uri="http://schemas.openxmlformats.org/drawingml/2006/table">
            <a:tbl>
              <a:tblPr/>
              <a:tblGrid>
                <a:gridCol w="1020763"/>
                <a:gridCol w="1017587"/>
                <a:gridCol w="1019175"/>
                <a:gridCol w="1017588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 mth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en-GB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nd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6mth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%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HbA1c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30,035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31,964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+6.4%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Glucose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100,065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101,803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+1.7%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601" name="Text Box 145"/>
          <p:cNvSpPr txBox="1">
            <a:spLocks noChangeArrowheads="1"/>
          </p:cNvSpPr>
          <p:nvPr/>
        </p:nvSpPr>
        <p:spPr bwMode="auto">
          <a:xfrm>
            <a:off x="4664075" y="2439988"/>
            <a:ext cx="312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400"/>
              <a:t>Pan-Lothian testing over same period</a:t>
            </a:r>
          </a:p>
        </p:txBody>
      </p:sp>
      <p:sp>
        <p:nvSpPr>
          <p:cNvPr id="28727" name="Text Box 212"/>
          <p:cNvSpPr txBox="1">
            <a:spLocks noChangeArrowheads="1"/>
          </p:cNvSpPr>
          <p:nvPr/>
        </p:nvSpPr>
        <p:spPr bwMode="auto">
          <a:xfrm>
            <a:off x="393700" y="776288"/>
            <a:ext cx="54498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i="1"/>
              <a:t>Yanhong Wang (SCI-Diabetes), Carol Thomson (Labs IT)</a:t>
            </a:r>
          </a:p>
        </p:txBody>
      </p:sp>
      <p:pic>
        <p:nvPicPr>
          <p:cNvPr id="28728" name="Picture 9" descr="diabetes-week-201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6525" y="134938"/>
            <a:ext cx="251618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45"/>
          <p:cNvSpPr txBox="1">
            <a:spLocks noChangeArrowheads="1"/>
          </p:cNvSpPr>
          <p:nvPr/>
        </p:nvSpPr>
        <p:spPr bwMode="auto">
          <a:xfrm>
            <a:off x="573088" y="2455863"/>
            <a:ext cx="32686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400"/>
              <a:t>Pilot study results: 2 x 6 month periods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11" grpId="0"/>
      <p:bldP spid="19512" grpId="0"/>
      <p:bldP spid="19601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3"/>
          <p:cNvSpPr txBox="1">
            <a:spLocks noChangeArrowheads="1"/>
          </p:cNvSpPr>
          <p:nvPr/>
        </p:nvSpPr>
        <p:spPr bwMode="auto">
          <a:xfrm>
            <a:off x="323850" y="793750"/>
            <a:ext cx="6264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Any change since introduction of pathway in Oct 2016?</a:t>
            </a:r>
          </a:p>
        </p:txBody>
      </p:sp>
      <p:sp>
        <p:nvSpPr>
          <p:cNvPr id="24635" name="Text Box 59"/>
          <p:cNvSpPr txBox="1">
            <a:spLocks noChangeArrowheads="1"/>
          </p:cNvSpPr>
          <p:nvPr/>
        </p:nvSpPr>
        <p:spPr bwMode="auto">
          <a:xfrm>
            <a:off x="460375" y="5454650"/>
            <a:ext cx="3990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Since Oct 2016, possible to distinguish HbA1c requested for diagnosis vs. monitoring:</a:t>
            </a:r>
          </a:p>
        </p:txBody>
      </p:sp>
      <p:sp>
        <p:nvSpPr>
          <p:cNvPr id="24637" name="Text Box 61"/>
          <p:cNvSpPr txBox="1">
            <a:spLocks noChangeArrowheads="1"/>
          </p:cNvSpPr>
          <p:nvPr/>
        </p:nvSpPr>
        <p:spPr bwMode="auto">
          <a:xfrm>
            <a:off x="438150" y="6108700"/>
            <a:ext cx="579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We will continue to follow these ratios over the coming year</a:t>
            </a:r>
            <a:r>
              <a:rPr lang="en-GB"/>
              <a:t>…</a:t>
            </a:r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298450" y="303213"/>
            <a:ext cx="5827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/>
              <a:t>Trends in HbA1c &amp; glucose testing for Lothian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365063" y="1206144"/>
          <a:ext cx="6997700" cy="398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702" name="TextBox 1"/>
          <p:cNvSpPr txBox="1">
            <a:spLocks noChangeArrowheads="1"/>
          </p:cNvSpPr>
          <p:nvPr/>
        </p:nvSpPr>
        <p:spPr bwMode="auto">
          <a:xfrm>
            <a:off x="1139825" y="1484313"/>
            <a:ext cx="44719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HbA1c tests </a:t>
            </a:r>
            <a:r>
              <a:rPr lang="en-US"/>
              <a:t>(per month) </a:t>
            </a:r>
            <a:r>
              <a:rPr lang="en-US" sz="1600" i="1"/>
              <a:t>past 2 years</a:t>
            </a:r>
          </a:p>
          <a:p>
            <a:endParaRPr lang="en-US"/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1444625" y="2908300"/>
            <a:ext cx="3498850" cy="1255713"/>
            <a:chOff x="1445166" y="2908223"/>
            <a:chExt cx="3498090" cy="1256263"/>
          </a:xfrm>
        </p:grpSpPr>
        <p:sp>
          <p:nvSpPr>
            <p:cNvPr id="29732" name="TextBox 20"/>
            <p:cNvSpPr txBox="1">
              <a:spLocks noChangeArrowheads="1"/>
            </p:cNvSpPr>
            <p:nvPr/>
          </p:nvSpPr>
          <p:spPr bwMode="auto">
            <a:xfrm>
              <a:off x="3696275" y="2908223"/>
              <a:ext cx="586077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4000" b="1"/>
                <a:t>*</a:t>
              </a:r>
              <a:endParaRPr lang="en-US" sz="4000" b="1" i="1"/>
            </a:p>
          </p:txBody>
        </p:sp>
        <p:sp>
          <p:nvSpPr>
            <p:cNvPr id="29733" name="Text Box 57"/>
            <p:cNvSpPr txBox="1">
              <a:spLocks noChangeArrowheads="1"/>
            </p:cNvSpPr>
            <p:nvPr/>
          </p:nvSpPr>
          <p:spPr bwMode="auto">
            <a:xfrm>
              <a:off x="1445166" y="3518155"/>
              <a:ext cx="3498090" cy="646331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/>
                <a:t>Probably too early to draw any conclusions….</a:t>
              </a:r>
            </a:p>
          </p:txBody>
        </p:sp>
      </p:grp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6321425" y="1338263"/>
            <a:ext cx="2390775" cy="3849687"/>
            <a:chOff x="6321282" y="1338146"/>
            <a:chExt cx="2390578" cy="3849448"/>
          </a:xfrm>
        </p:grpSpPr>
        <p:sp>
          <p:nvSpPr>
            <p:cNvPr id="29726" name="TextBox 12"/>
            <p:cNvSpPr txBox="1">
              <a:spLocks noChangeArrowheads="1"/>
            </p:cNvSpPr>
            <p:nvPr/>
          </p:nvSpPr>
          <p:spPr bwMode="auto">
            <a:xfrm>
              <a:off x="6321282" y="4018836"/>
              <a:ext cx="1870717" cy="738664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Oct </a:t>
              </a:r>
              <a:r>
                <a:rPr lang="fr-FR" sz="1400" b="1"/>
                <a:t>’</a:t>
              </a:r>
              <a:r>
                <a:rPr lang="en-US" sz="1400" b="1"/>
                <a:t>16:</a:t>
              </a:r>
            </a:p>
            <a:p>
              <a:r>
                <a:rPr lang="en-US" sz="1400" b="1"/>
                <a:t>new pathway starts</a:t>
              </a:r>
              <a:endParaRPr lang="en-US" sz="1400" b="1" i="1"/>
            </a:p>
            <a:p>
              <a:endParaRPr lang="en-US" sz="1400" b="1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530815" y="2457264"/>
              <a:ext cx="0" cy="15731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728" name="TextBox 19"/>
            <p:cNvSpPr txBox="1">
              <a:spLocks noChangeArrowheads="1"/>
            </p:cNvSpPr>
            <p:nvPr/>
          </p:nvSpPr>
          <p:spPr bwMode="auto">
            <a:xfrm>
              <a:off x="6889453" y="3056512"/>
              <a:ext cx="586077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4000" b="1"/>
                <a:t>*</a:t>
              </a:r>
              <a:endParaRPr lang="en-US" sz="4000" b="1" i="1"/>
            </a:p>
          </p:txBody>
        </p:sp>
        <p:sp>
          <p:nvSpPr>
            <p:cNvPr id="29729" name="TextBox 21"/>
            <p:cNvSpPr txBox="1">
              <a:spLocks noChangeArrowheads="1"/>
            </p:cNvSpPr>
            <p:nvPr/>
          </p:nvSpPr>
          <p:spPr bwMode="auto">
            <a:xfrm>
              <a:off x="7475530" y="3369258"/>
              <a:ext cx="586077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4000" b="1"/>
                <a:t>*</a:t>
              </a:r>
              <a:endParaRPr lang="en-US" sz="1400" b="1" i="1"/>
            </a:p>
          </p:txBody>
        </p:sp>
        <p:sp>
          <p:nvSpPr>
            <p:cNvPr id="29730" name="Text Box 57"/>
            <p:cNvSpPr txBox="1">
              <a:spLocks noChangeArrowheads="1"/>
            </p:cNvSpPr>
            <p:nvPr/>
          </p:nvSpPr>
          <p:spPr bwMode="auto">
            <a:xfrm>
              <a:off x="7718842" y="3468440"/>
              <a:ext cx="9930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400"/>
                <a:t>festive dip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29223" y="1338146"/>
              <a:ext cx="1111158" cy="3849448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29705" name="Picture 8" descr="diabetes-week-201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86525" y="134938"/>
            <a:ext cx="251618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/>
        </p:nvCxnSpPr>
        <p:spPr>
          <a:xfrm flipV="1">
            <a:off x="860425" y="1816100"/>
            <a:ext cx="6213475" cy="996950"/>
          </a:xfrm>
          <a:prstGeom prst="line">
            <a:avLst/>
          </a:prstGeom>
          <a:ln>
            <a:solidFill>
              <a:schemeClr val="accent2"/>
            </a:solidFill>
            <a:prstDash val="sysDash"/>
            <a:headEnd type="none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707" name="TextBox 29"/>
          <p:cNvSpPr txBox="1">
            <a:spLocks noChangeArrowheads="1"/>
          </p:cNvSpPr>
          <p:nvPr/>
        </p:nvSpPr>
        <p:spPr bwMode="auto">
          <a:xfrm>
            <a:off x="3795713" y="4562475"/>
            <a:ext cx="7508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b="1"/>
              <a:t>Jan’16</a:t>
            </a:r>
            <a:endParaRPr lang="en-US" sz="1400" b="1" i="1"/>
          </a:p>
          <a:p>
            <a:endParaRPr lang="en-US" sz="1400" b="1"/>
          </a:p>
        </p:txBody>
      </p:sp>
      <p:sp>
        <p:nvSpPr>
          <p:cNvPr id="29708" name="TextBox 30"/>
          <p:cNvSpPr txBox="1">
            <a:spLocks noChangeArrowheads="1"/>
          </p:cNvSpPr>
          <p:nvPr/>
        </p:nvSpPr>
        <p:spPr bwMode="auto">
          <a:xfrm>
            <a:off x="720725" y="4562475"/>
            <a:ext cx="750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b="1"/>
              <a:t>Jan’15</a:t>
            </a:r>
            <a:endParaRPr lang="en-US" sz="1400" b="1" i="1"/>
          </a:p>
          <a:p>
            <a:endParaRPr lang="en-US" sz="1400" b="1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383088" y="5400675"/>
          <a:ext cx="3740150" cy="669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243"/>
                <a:gridCol w="656940"/>
                <a:gridCol w="570783"/>
                <a:gridCol w="656941"/>
              </a:tblGrid>
              <a:tr h="31609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</a:t>
                      </a:r>
                      <a:endParaRPr lang="en-US" sz="1600" dirty="0"/>
                    </a:p>
                  </a:txBody>
                  <a:tcPr/>
                </a:tc>
              </a:tr>
              <a:tr h="3160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diagnostic HbA1c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31%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32%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35" grpId="0"/>
      <p:bldP spid="246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9"/>
          <p:cNvSpPr txBox="1">
            <a:spLocks noChangeArrowheads="1"/>
          </p:cNvSpPr>
          <p:nvPr/>
        </p:nvSpPr>
        <p:spPr bwMode="auto">
          <a:xfrm>
            <a:off x="547688" y="5040313"/>
            <a:ext cx="7726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HbA1c test numbers are rising…   Glucose numbers are static/falling</a:t>
            </a:r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323850" y="793750"/>
            <a:ext cx="57388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Long view: what is the trend in HbA1c requesting?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298450" y="303213"/>
            <a:ext cx="5827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/>
              <a:t>Trends in HbA1c &amp; glucose testing for Lothian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324098" y="1205090"/>
          <a:ext cx="8093200" cy="382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25" name="Picture 5" descr="diabetes-week-201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86525" y="134938"/>
            <a:ext cx="251618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TextBox 1"/>
          <p:cNvSpPr txBox="1">
            <a:spLocks noChangeArrowheads="1"/>
          </p:cNvSpPr>
          <p:nvPr/>
        </p:nvSpPr>
        <p:spPr bwMode="auto">
          <a:xfrm>
            <a:off x="4556125" y="3003550"/>
            <a:ext cx="915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HbA1c</a:t>
            </a:r>
          </a:p>
        </p:txBody>
      </p:sp>
      <p:sp>
        <p:nvSpPr>
          <p:cNvPr id="30727" name="TextBox 12"/>
          <p:cNvSpPr txBox="1">
            <a:spLocks noChangeArrowheads="1"/>
          </p:cNvSpPr>
          <p:nvPr/>
        </p:nvSpPr>
        <p:spPr bwMode="auto">
          <a:xfrm>
            <a:off x="6126163" y="354965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HbA1c + glucose</a:t>
            </a:r>
          </a:p>
        </p:txBody>
      </p:sp>
      <p:sp>
        <p:nvSpPr>
          <p:cNvPr id="30728" name="TextBox 13"/>
          <p:cNvSpPr txBox="1">
            <a:spLocks noChangeArrowheads="1"/>
          </p:cNvSpPr>
          <p:nvPr/>
        </p:nvSpPr>
        <p:spPr bwMode="auto">
          <a:xfrm>
            <a:off x="4687888" y="4478338"/>
            <a:ext cx="1095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</a:rPr>
              <a:t>Glucose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47688" y="5265738"/>
            <a:ext cx="7145337" cy="1077912"/>
            <a:chOff x="547397" y="5266284"/>
            <a:chExt cx="7146400" cy="1077218"/>
          </a:xfrm>
        </p:grpSpPr>
        <p:sp>
          <p:nvSpPr>
            <p:cNvPr id="30730" name="TextBox 14"/>
            <p:cNvSpPr txBox="1">
              <a:spLocks noChangeArrowheads="1"/>
            </p:cNvSpPr>
            <p:nvPr/>
          </p:nvSpPr>
          <p:spPr bwMode="auto">
            <a:xfrm>
              <a:off x="6905901" y="5795196"/>
              <a:ext cx="78789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Both?</a:t>
              </a:r>
            </a:p>
          </p:txBody>
        </p:sp>
        <p:sp>
          <p:nvSpPr>
            <p:cNvPr id="3" name="Right Brace 2"/>
            <p:cNvSpPr/>
            <p:nvPr/>
          </p:nvSpPr>
          <p:spPr>
            <a:xfrm>
              <a:off x="6674470" y="5767611"/>
              <a:ext cx="254038" cy="501327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732" name="Rectangle 3"/>
            <p:cNvSpPr>
              <a:spLocks noChangeArrowheads="1"/>
            </p:cNvSpPr>
            <p:nvPr/>
          </p:nvSpPr>
          <p:spPr bwMode="auto">
            <a:xfrm>
              <a:off x="547397" y="5266284"/>
              <a:ext cx="6358503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GB" sz="1000"/>
            </a:p>
            <a:p>
              <a:r>
                <a:rPr lang="en-GB"/>
                <a:t>Possible causes:</a:t>
              </a:r>
            </a:p>
            <a:p>
              <a:r>
                <a:rPr lang="en-GB"/>
                <a:t>- rising diabetic population (hence more HbA1c monitoring)</a:t>
              </a:r>
            </a:p>
            <a:p>
              <a:r>
                <a:rPr lang="en-GB"/>
                <a:t>- increasing use of HbA1c in diagnosis ± monitoring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5" descr="diabetes-week-201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6525" y="134938"/>
            <a:ext cx="251618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98450" y="303213"/>
            <a:ext cx="5827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/>
              <a:t>Trends in HbA1c &amp; glucose testing for Lothian</a:t>
            </a:r>
          </a:p>
        </p:txBody>
      </p:sp>
      <p:sp>
        <p:nvSpPr>
          <p:cNvPr id="31747" name="TextBox 1"/>
          <p:cNvSpPr txBox="1">
            <a:spLocks noChangeArrowheads="1"/>
          </p:cNvSpPr>
          <p:nvPr/>
        </p:nvSpPr>
        <p:spPr bwMode="auto">
          <a:xfrm>
            <a:off x="6276975" y="2216150"/>
            <a:ext cx="24892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200" b="1"/>
              <a:t>18% increase</a:t>
            </a:r>
          </a:p>
          <a:p>
            <a:pPr algn="ctr"/>
            <a:r>
              <a:rPr lang="en-US" sz="2200" b="1"/>
              <a:t>over past 5 years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09688" y="3824288"/>
            <a:ext cx="455771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latin typeface="+mj-lt"/>
                <a:cs typeface="+mn-cs"/>
              </a:rPr>
              <a:t>Ratio of HbA1c numbers : diabetic prevalence</a:t>
            </a:r>
            <a:endParaRPr lang="en-US" b="1" dirty="0">
              <a:latin typeface="+mj-lt"/>
              <a:cs typeface="+mn-cs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337300" y="4695825"/>
            <a:ext cx="25368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200" b="1"/>
              <a:t>No of HbA1c</a:t>
            </a:r>
          </a:p>
          <a:p>
            <a:pPr algn="ctr"/>
            <a:r>
              <a:rPr lang="en-US" sz="2200" b="1"/>
              <a:t>per diabetic popn</a:t>
            </a:r>
          </a:p>
          <a:p>
            <a:pPr algn="ctr"/>
            <a:r>
              <a:rPr lang="en-US" sz="2200" b="1"/>
              <a:t>slight increase…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/>
        </p:nvGraphicFramePr>
        <p:xfrm>
          <a:off x="420340" y="1132111"/>
          <a:ext cx="5856110" cy="2585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51" name="Text Box 3"/>
          <p:cNvSpPr txBox="1">
            <a:spLocks noChangeArrowheads="1"/>
          </p:cNvSpPr>
          <p:nvPr/>
        </p:nvSpPr>
        <p:spPr bwMode="auto">
          <a:xfrm>
            <a:off x="1436688" y="947738"/>
            <a:ext cx="3749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NHS Lothian diabetic population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/>
        </p:nvGraphicFramePr>
        <p:xfrm>
          <a:off x="522111" y="3981780"/>
          <a:ext cx="560373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73088" y="1624013"/>
            <a:ext cx="48006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dirty="0">
                <a:cs typeface="+mn-cs"/>
              </a:rPr>
              <a:t>How many of you…</a:t>
            </a:r>
          </a:p>
          <a:p>
            <a:pPr>
              <a:defRPr/>
            </a:pPr>
            <a:endParaRPr lang="en-GB" sz="1200" dirty="0">
              <a:cs typeface="+mn-cs"/>
            </a:endParaRPr>
          </a:p>
          <a:p>
            <a:pPr marL="285750" indent="-285750">
              <a:lnSpc>
                <a:spcPct val="120000"/>
              </a:lnSpc>
              <a:buFontTx/>
              <a:buChar char="-"/>
              <a:defRPr/>
            </a:pPr>
            <a:r>
              <a:rPr lang="en-GB" dirty="0">
                <a:cs typeface="+mn-cs"/>
              </a:rPr>
              <a:t>a</a:t>
            </a:r>
            <a:r>
              <a:rPr lang="en-GB" dirty="0">
                <a:cs typeface="+mn-cs"/>
              </a:rPr>
              <a:t>re aware </a:t>
            </a:r>
            <a:r>
              <a:rPr lang="en-GB" dirty="0">
                <a:cs typeface="+mn-cs"/>
              </a:rPr>
              <a:t>of new diagnostic pathway</a:t>
            </a:r>
            <a:r>
              <a:rPr lang="en-GB" dirty="0">
                <a:cs typeface="+mn-cs"/>
              </a:rPr>
              <a:t>?</a:t>
            </a:r>
          </a:p>
          <a:p>
            <a:pPr marL="285750" indent="-285750">
              <a:lnSpc>
                <a:spcPct val="120000"/>
              </a:lnSpc>
              <a:buFontTx/>
              <a:buChar char="-"/>
              <a:defRPr/>
            </a:pPr>
            <a:r>
              <a:rPr lang="en-GB" dirty="0">
                <a:cs typeface="+mn-cs"/>
              </a:rPr>
              <a:t>have </a:t>
            </a:r>
            <a:r>
              <a:rPr lang="en-GB" dirty="0">
                <a:cs typeface="+mn-cs"/>
              </a:rPr>
              <a:t>used it?</a:t>
            </a:r>
          </a:p>
          <a:p>
            <a:pPr>
              <a:lnSpc>
                <a:spcPct val="120000"/>
              </a:lnSpc>
              <a:defRPr/>
            </a:pPr>
            <a:endParaRPr lang="en-GB" dirty="0">
              <a:cs typeface="+mn-cs"/>
            </a:endParaRPr>
          </a:p>
          <a:p>
            <a:pPr marL="285750" indent="-285750">
              <a:lnSpc>
                <a:spcPct val="120000"/>
              </a:lnSpc>
              <a:buFontTx/>
              <a:buChar char="-"/>
              <a:defRPr/>
            </a:pPr>
            <a:r>
              <a:rPr lang="en-GB" dirty="0">
                <a:cs typeface="+mn-cs"/>
              </a:rPr>
              <a:t>have </a:t>
            </a:r>
            <a:r>
              <a:rPr lang="en-GB" dirty="0">
                <a:cs typeface="+mn-cs"/>
              </a:rPr>
              <a:t>had problems with it?</a:t>
            </a:r>
          </a:p>
          <a:p>
            <a:pPr marL="285750" indent="-285750">
              <a:lnSpc>
                <a:spcPct val="120000"/>
              </a:lnSpc>
              <a:buFontTx/>
              <a:buChar char="-"/>
              <a:defRPr/>
            </a:pPr>
            <a:r>
              <a:rPr lang="en-GB" dirty="0">
                <a:cs typeface="+mn-cs"/>
              </a:rPr>
              <a:t>prefer </a:t>
            </a:r>
            <a:r>
              <a:rPr lang="en-GB" dirty="0">
                <a:cs typeface="+mn-cs"/>
              </a:rPr>
              <a:t>the previous glucose-only pathway</a:t>
            </a:r>
            <a:r>
              <a:rPr lang="en-GB" dirty="0">
                <a:cs typeface="+mn-cs"/>
              </a:rPr>
              <a:t>?</a:t>
            </a:r>
            <a:endParaRPr lang="en-GB" dirty="0">
              <a:cs typeface="+mn-cs"/>
            </a:endParaRPr>
          </a:p>
        </p:txBody>
      </p:sp>
      <p:pic>
        <p:nvPicPr>
          <p:cNvPr id="32770" name="Picture 2" descr="diabetes-week-201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6525" y="134938"/>
            <a:ext cx="251618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1"/>
          <p:cNvSpPr>
            <a:spLocks noChangeArrowheads="1"/>
          </p:cNvSpPr>
          <p:nvPr/>
        </p:nvSpPr>
        <p:spPr bwMode="auto">
          <a:xfrm>
            <a:off x="446088" y="600075"/>
            <a:ext cx="5913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/>
              <a:t>Straw poll – new diabetes diagnostic pathway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28638" y="3941763"/>
            <a:ext cx="79375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2000"/>
          </a:p>
          <a:p>
            <a:r>
              <a:rPr lang="en-GB" sz="2000"/>
              <a:t>How many using HbA1c for diagnosis </a:t>
            </a:r>
            <a:r>
              <a:rPr lang="en-GB" sz="2000" b="1" i="1"/>
              <a:t>before</a:t>
            </a:r>
            <a:r>
              <a:rPr lang="en-GB" sz="2000"/>
              <a:t> the new pathway?</a:t>
            </a:r>
          </a:p>
        </p:txBody>
      </p:sp>
      <p:pic>
        <p:nvPicPr>
          <p:cNvPr id="32773" name="Picture 6" descr="240_F_90447779_3RNeJHrIB1uzk7RCnWidGsZ4y3lBT3mM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80113" y="2132013"/>
            <a:ext cx="3094037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4"/>
          <p:cNvSpPr txBox="1">
            <a:spLocks noChangeArrowheads="1"/>
          </p:cNvSpPr>
          <p:nvPr/>
        </p:nvSpPr>
        <p:spPr bwMode="auto">
          <a:xfrm>
            <a:off x="434975" y="284163"/>
            <a:ext cx="5819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2000" b="1" i="1"/>
              <a:t>New</a:t>
            </a:r>
            <a:r>
              <a:rPr lang="en-GB" sz="2000" b="1"/>
              <a:t> local pathway:</a:t>
            </a:r>
          </a:p>
          <a:p>
            <a:pPr defTabSz="914400"/>
            <a:r>
              <a:rPr lang="en-GB" sz="2000" b="1"/>
              <a:t>Diagnosis of Diabetes in Asymptomatic adults</a:t>
            </a:r>
          </a:p>
        </p:txBody>
      </p:sp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434975" y="1082675"/>
            <a:ext cx="524986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/>
              <a:t>Piloted in 2015 in SE Edinburgh GP practices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/>
              <a:t>Lothian-wide implementation </a:t>
            </a:r>
            <a:r>
              <a:rPr lang="en-GB" b="1"/>
              <a:t>from Oct 2016…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34975" y="4040188"/>
            <a:ext cx="76136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cs typeface="+mn-cs"/>
              </a:rPr>
              <a:t>However… </a:t>
            </a:r>
            <a:r>
              <a:rPr lang="en-GB" b="1" dirty="0">
                <a:cs typeface="+mn-cs"/>
              </a:rPr>
              <a:t>glucose remains 1st </a:t>
            </a:r>
            <a:r>
              <a:rPr lang="en-GB" b="1" dirty="0">
                <a:cs typeface="+mn-cs"/>
              </a:rPr>
              <a:t>line </a:t>
            </a:r>
            <a:r>
              <a:rPr lang="en-GB" b="1" dirty="0">
                <a:cs typeface="+mn-cs"/>
              </a:rPr>
              <a:t>test:</a:t>
            </a:r>
            <a:endParaRPr lang="en-GB" dirty="0">
              <a:cs typeface="+mn-cs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b="1" dirty="0">
                <a:cs typeface="+mn-cs"/>
              </a:rPr>
              <a:t>HbA1c </a:t>
            </a:r>
            <a:r>
              <a:rPr lang="en-GB" b="1" dirty="0">
                <a:cs typeface="+mn-cs"/>
              </a:rPr>
              <a:t>£4.00  </a:t>
            </a:r>
            <a:r>
              <a:rPr lang="en-GB" dirty="0">
                <a:cs typeface="+mn-cs"/>
              </a:rPr>
              <a:t>Glucose £</a:t>
            </a:r>
            <a:r>
              <a:rPr lang="en-GB" dirty="0">
                <a:cs typeface="+mn-cs"/>
              </a:rPr>
              <a:t>0.70</a:t>
            </a:r>
            <a:endParaRPr lang="en-GB" dirty="0">
              <a:cs typeface="+mn-cs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dirty="0">
                <a:cs typeface="+mn-cs"/>
              </a:rPr>
              <a:t>number of primary care requests imply an unacceptable increase in cost &amp; workload from switching to HbA1c as 1</a:t>
            </a:r>
            <a:r>
              <a:rPr lang="en-GB" baseline="30000" dirty="0">
                <a:cs typeface="+mn-cs"/>
              </a:rPr>
              <a:t>st</a:t>
            </a:r>
            <a:r>
              <a:rPr lang="en-GB" dirty="0">
                <a:cs typeface="+mn-cs"/>
              </a:rPr>
              <a:t> line test 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34975" y="1979613"/>
            <a:ext cx="8637588" cy="2660650"/>
            <a:chOff x="435127" y="1979835"/>
            <a:chExt cx="8637521" cy="2660922"/>
          </a:xfrm>
        </p:grpSpPr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435127" y="1979835"/>
              <a:ext cx="5818143" cy="1689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914400">
                <a:defRPr/>
              </a:pPr>
              <a:r>
                <a:rPr lang="en-GB" b="1" dirty="0">
                  <a:cs typeface="+mn-cs"/>
                </a:rPr>
                <a:t>Incorporates HbA1c</a:t>
              </a:r>
              <a:r>
                <a:rPr lang="en-GB" dirty="0">
                  <a:cs typeface="+mn-cs"/>
                </a:rPr>
                <a:t> in recognition of:</a:t>
              </a:r>
            </a:p>
            <a:p>
              <a:pPr marL="285750" indent="-285750" defTabSz="914400">
                <a:lnSpc>
                  <a:spcPct val="120000"/>
                </a:lnSpc>
                <a:buFont typeface="Arial"/>
                <a:buChar char="•"/>
                <a:defRPr/>
              </a:pPr>
              <a:r>
                <a:rPr lang="en-GB" dirty="0">
                  <a:cs typeface="+mn-cs"/>
                </a:rPr>
                <a:t>expert consensus on use of HbA1c for diagnosis</a:t>
              </a:r>
            </a:p>
            <a:p>
              <a:pPr marL="285750" indent="-285750" defTabSz="914400">
                <a:lnSpc>
                  <a:spcPct val="120000"/>
                </a:lnSpc>
                <a:buFont typeface="Arial"/>
                <a:buChar char="•"/>
                <a:defRPr/>
              </a:pPr>
              <a:r>
                <a:rPr lang="en-GB" dirty="0">
                  <a:cs typeface="+mn-cs"/>
                </a:rPr>
                <a:t>principal means for guiding diabetes management</a:t>
              </a:r>
            </a:p>
            <a:p>
              <a:pPr marL="285750" indent="-285750" defTabSz="914400">
                <a:lnSpc>
                  <a:spcPct val="120000"/>
                </a:lnSpc>
                <a:buFont typeface="Arial"/>
                <a:buChar char="•"/>
                <a:defRPr/>
              </a:pPr>
              <a:r>
                <a:rPr lang="en-GB" dirty="0">
                  <a:cs typeface="+mn-cs"/>
                </a:rPr>
                <a:t>relative </a:t>
              </a:r>
              <a:r>
                <a:rPr lang="en-GB" dirty="0">
                  <a:cs typeface="+mn-cs"/>
                </a:rPr>
                <a:t>ease / convenience </a:t>
              </a:r>
              <a:r>
                <a:rPr lang="en-GB" dirty="0">
                  <a:cs typeface="+mn-cs"/>
                </a:rPr>
                <a:t>compared to fasting glucose</a:t>
              </a:r>
              <a:r>
                <a:rPr lang="en-GB" dirty="0">
                  <a:cs typeface="+mn-cs"/>
                </a:rPr>
                <a:t>, or </a:t>
              </a:r>
              <a:r>
                <a:rPr lang="en-GB" dirty="0">
                  <a:cs typeface="+mn-cs"/>
                </a:rPr>
                <a:t>OGTT</a:t>
              </a:r>
            </a:p>
          </p:txBody>
        </p:sp>
        <p:pic>
          <p:nvPicPr>
            <p:cNvPr id="15371" name="Picture 2" descr="240_F_90447779_3RNeJHrIB1uzk7RCnWidGsZ4y3lBT3mM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979457" y="2968761"/>
              <a:ext cx="3093191" cy="1671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365" name="Picture 8" descr="diabetes-week-201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86525" y="134938"/>
            <a:ext cx="251618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725613" y="5583238"/>
            <a:ext cx="6853237" cy="965200"/>
            <a:chOff x="1724888" y="5583145"/>
            <a:chExt cx="6853872" cy="964954"/>
          </a:xfrm>
        </p:grpSpPr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1724888" y="5762486"/>
              <a:ext cx="2913332" cy="461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b="1" dirty="0">
                  <a:latin typeface="+mj-lt"/>
                  <a:cs typeface="+mn-cs"/>
                </a:rPr>
                <a:t>2016 primary </a:t>
              </a:r>
              <a:r>
                <a:rPr lang="en-GB" sz="2400" b="1" dirty="0">
                  <a:latin typeface="+mj-lt"/>
                  <a:cs typeface="+mn-cs"/>
                </a:rPr>
                <a:t>care:</a:t>
              </a:r>
              <a:endParaRPr lang="en-GB" sz="2400" b="1" dirty="0">
                <a:latin typeface="+mj-lt"/>
                <a:cs typeface="+mn-cs"/>
              </a:endParaRPr>
            </a:p>
          </p:txBody>
        </p:sp>
        <p:sp>
          <p:nvSpPr>
            <p:cNvPr id="2" name="Rectangle 3"/>
            <p:cNvSpPr>
              <a:spLocks noChangeArrowheads="1"/>
            </p:cNvSpPr>
            <p:nvPr/>
          </p:nvSpPr>
          <p:spPr bwMode="auto">
            <a:xfrm>
              <a:off x="4605675" y="5593992"/>
              <a:ext cx="1890904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800" b="1">
                  <a:latin typeface="Comic Sans MS" pitchFamily="66" charset="0"/>
                  <a:ea typeface="Courier"/>
                  <a:cs typeface="Courier"/>
                </a:rPr>
                <a:t>HbA1c 67,994</a:t>
              </a:r>
            </a:p>
          </p:txBody>
        </p:sp>
        <p:sp>
          <p:nvSpPr>
            <p:cNvPr id="15369" name="Rectangle 4"/>
            <p:cNvSpPr>
              <a:spLocks noChangeArrowheads="1"/>
            </p:cNvSpPr>
            <p:nvPr/>
          </p:nvSpPr>
          <p:spPr bwMode="auto">
            <a:xfrm>
              <a:off x="6486042" y="5583145"/>
              <a:ext cx="209271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800" b="1">
                  <a:latin typeface="Comic Sans MS" pitchFamily="66" charset="0"/>
                  <a:ea typeface="Courier"/>
                  <a:cs typeface="Courier"/>
                </a:rPr>
                <a:t>Glucose 194,518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Box 3"/>
          <p:cNvSpPr txBox="1">
            <a:spLocks noChangeArrowheads="1"/>
          </p:cNvSpPr>
          <p:nvPr/>
        </p:nvSpPr>
        <p:spPr bwMode="auto">
          <a:xfrm>
            <a:off x="2051050" y="2349500"/>
            <a:ext cx="3403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/>
              <a:t>Questions?</a:t>
            </a:r>
          </a:p>
        </p:txBody>
      </p:sp>
      <p:pic>
        <p:nvPicPr>
          <p:cNvPr id="33794" name="Picture 4" descr="diabetes-week-201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6525" y="134938"/>
            <a:ext cx="251618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46088" y="1724025"/>
            <a:ext cx="7677150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cs typeface="+mn-cs"/>
              </a:rPr>
              <a:t>Lothian pathway </a:t>
            </a:r>
            <a:r>
              <a:rPr lang="en-GB" dirty="0">
                <a:cs typeface="+mn-cs"/>
              </a:rPr>
              <a:t>is very </a:t>
            </a:r>
            <a:r>
              <a:rPr lang="en-GB" dirty="0">
                <a:cs typeface="+mn-cs"/>
              </a:rPr>
              <a:t>similar to </a:t>
            </a:r>
            <a:r>
              <a:rPr lang="en-GB" dirty="0">
                <a:cs typeface="+mn-cs"/>
              </a:rPr>
              <a:t>(independently </a:t>
            </a:r>
            <a:r>
              <a:rPr lang="en-GB" dirty="0">
                <a:cs typeface="+mn-cs"/>
              </a:rPr>
              <a:t>drawn-</a:t>
            </a:r>
            <a:r>
              <a:rPr lang="en-GB" dirty="0">
                <a:cs typeface="+mn-cs"/>
              </a:rPr>
              <a:t>up) </a:t>
            </a:r>
            <a:r>
              <a:rPr lang="en-GB" dirty="0">
                <a:cs typeface="+mn-cs"/>
              </a:rPr>
              <a:t>guidelines in: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dirty="0">
                <a:cs typeface="+mn-cs"/>
              </a:rPr>
              <a:t>Glasgow &amp; Greater Clyde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dirty="0">
                <a:cs typeface="+mn-cs"/>
              </a:rPr>
              <a:t>Lanarkshire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46088" y="3038475"/>
            <a:ext cx="7985125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cs typeface="+mn-cs"/>
              </a:rPr>
              <a:t>Other </a:t>
            </a:r>
            <a:r>
              <a:rPr lang="en-GB" dirty="0">
                <a:cs typeface="+mn-cs"/>
              </a:rPr>
              <a:t>pathways (some parts of England &amp; Wales):</a:t>
            </a:r>
            <a:endParaRPr lang="en-GB" dirty="0">
              <a:cs typeface="+mn-cs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dirty="0">
                <a:cs typeface="+mn-cs"/>
              </a:rPr>
              <a:t>HbA1c as 1</a:t>
            </a:r>
            <a:r>
              <a:rPr lang="en-GB" baseline="30000" dirty="0">
                <a:cs typeface="+mn-cs"/>
              </a:rPr>
              <a:t>st</a:t>
            </a:r>
            <a:r>
              <a:rPr lang="en-GB" dirty="0">
                <a:cs typeface="+mn-cs"/>
              </a:rPr>
              <a:t> line </a:t>
            </a:r>
            <a:r>
              <a:rPr lang="en-GB" dirty="0">
                <a:cs typeface="+mn-cs"/>
              </a:rPr>
              <a:t>test</a:t>
            </a:r>
          </a:p>
          <a:p>
            <a:pPr>
              <a:lnSpc>
                <a:spcPct val="120000"/>
              </a:lnSpc>
              <a:defRPr/>
            </a:pPr>
            <a:r>
              <a:rPr lang="en-GB" i="1" dirty="0">
                <a:cs typeface="+mn-cs"/>
              </a:rPr>
              <a:t>OR</a:t>
            </a:r>
            <a:endParaRPr lang="en-GB" i="1" dirty="0">
              <a:cs typeface="+mn-cs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dirty="0">
                <a:cs typeface="+mn-cs"/>
              </a:rPr>
              <a:t>Risk scoring* as 1</a:t>
            </a:r>
            <a:r>
              <a:rPr lang="en-GB" baseline="30000" dirty="0">
                <a:cs typeface="+mn-cs"/>
              </a:rPr>
              <a:t>st</a:t>
            </a:r>
            <a:r>
              <a:rPr lang="en-GB" dirty="0">
                <a:cs typeface="+mn-cs"/>
              </a:rPr>
              <a:t> line screening step, then HbA1c for high risk individuals</a:t>
            </a:r>
          </a:p>
          <a:p>
            <a:pPr>
              <a:lnSpc>
                <a:spcPct val="120000"/>
              </a:lnSpc>
              <a:defRPr/>
            </a:pPr>
            <a:r>
              <a:rPr lang="en-GB" dirty="0">
                <a:cs typeface="+mn-cs"/>
              </a:rPr>
              <a:t>(Can be conducted opportunistically by HCP or individual, or via electronic health record search.)</a:t>
            </a:r>
          </a:p>
          <a:p>
            <a:pPr>
              <a:defRPr/>
            </a:pPr>
            <a:endParaRPr lang="en-GB" dirty="0">
              <a:cs typeface="+mn-cs"/>
            </a:endParaRPr>
          </a:p>
          <a:p>
            <a:pPr>
              <a:defRPr/>
            </a:pPr>
            <a:r>
              <a:rPr lang="en-GB" dirty="0">
                <a:cs typeface="+mn-cs"/>
              </a:rPr>
              <a:t>*age, sex, ethnicity, </a:t>
            </a:r>
            <a:r>
              <a:rPr lang="en-GB" dirty="0" err="1">
                <a:cs typeface="+mn-cs"/>
              </a:rPr>
              <a:t>fam</a:t>
            </a:r>
            <a:r>
              <a:rPr lang="en-GB" dirty="0">
                <a:cs typeface="+mn-cs"/>
              </a:rPr>
              <a:t> </a:t>
            </a:r>
            <a:r>
              <a:rPr lang="en-GB" dirty="0" err="1">
                <a:cs typeface="+mn-cs"/>
              </a:rPr>
              <a:t>hx</a:t>
            </a:r>
            <a:r>
              <a:rPr lang="en-GB" dirty="0">
                <a:cs typeface="+mn-cs"/>
              </a:rPr>
              <a:t> of DM, waist size, BMI, HTN</a:t>
            </a:r>
          </a:p>
        </p:txBody>
      </p:sp>
      <p:pic>
        <p:nvPicPr>
          <p:cNvPr id="34819" name="Picture 3" descr="diabetes-week-201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6525" y="134938"/>
            <a:ext cx="251618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46088" y="600075"/>
            <a:ext cx="5913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/>
              <a:t>Other local diagnostic guidelines…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3" descr="DM-dx-flowchart-post-PLIG-mtg5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390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AutoShape 105"/>
          <p:cNvSpPr>
            <a:spLocks noChangeArrowheads="1"/>
          </p:cNvSpPr>
          <p:nvPr/>
        </p:nvSpPr>
        <p:spPr bwMode="auto">
          <a:xfrm flipV="1">
            <a:off x="3182938" y="2511425"/>
            <a:ext cx="720725" cy="863600"/>
          </a:xfrm>
          <a:custGeom>
            <a:avLst/>
            <a:gdLst>
              <a:gd name="G0" fmla="+- 8183 0 0"/>
              <a:gd name="G1" fmla="+- 17175 0 0"/>
              <a:gd name="G2" fmla="+- 6925 0 0"/>
              <a:gd name="G3" fmla="*/ 8183 1 2"/>
              <a:gd name="G4" fmla="+- G3 10800 0"/>
              <a:gd name="G5" fmla="+- 21600 8183 17175"/>
              <a:gd name="G6" fmla="+- 17175 6925 0"/>
              <a:gd name="G7" fmla="*/ G6 1 2"/>
              <a:gd name="G8" fmla="*/ 17175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7175 1 2"/>
              <a:gd name="G15" fmla="+- G5 0 G4"/>
              <a:gd name="G16" fmla="+- G0 0 G4"/>
              <a:gd name="G17" fmla="*/ G2 G15 G16"/>
              <a:gd name="T0" fmla="*/ 14892 w 21600"/>
              <a:gd name="T1" fmla="*/ 0 h 21600"/>
              <a:gd name="T2" fmla="*/ 8183 w 21600"/>
              <a:gd name="T3" fmla="*/ 6925 h 21600"/>
              <a:gd name="T4" fmla="*/ 0 w 21600"/>
              <a:gd name="T5" fmla="*/ 18729 h 21600"/>
              <a:gd name="T6" fmla="*/ 8588 w 21600"/>
              <a:gd name="T7" fmla="*/ 21600 h 21600"/>
              <a:gd name="T8" fmla="*/ 17175 w 21600"/>
              <a:gd name="T9" fmla="*/ 15155 h 21600"/>
              <a:gd name="T10" fmla="*/ 21600 w 21600"/>
              <a:gd name="T11" fmla="*/ 692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892" y="0"/>
                </a:moveTo>
                <a:lnTo>
                  <a:pt x="8183" y="6925"/>
                </a:lnTo>
                <a:lnTo>
                  <a:pt x="12608" y="6925"/>
                </a:lnTo>
                <a:lnTo>
                  <a:pt x="12608" y="15856"/>
                </a:lnTo>
                <a:lnTo>
                  <a:pt x="0" y="15856"/>
                </a:lnTo>
                <a:lnTo>
                  <a:pt x="0" y="21600"/>
                </a:lnTo>
                <a:lnTo>
                  <a:pt x="17175" y="21600"/>
                </a:lnTo>
                <a:lnTo>
                  <a:pt x="17175" y="6925"/>
                </a:lnTo>
                <a:lnTo>
                  <a:pt x="21600" y="69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73" name="AutoShape 93"/>
          <p:cNvSpPr>
            <a:spLocks noChangeArrowheads="1"/>
          </p:cNvSpPr>
          <p:nvPr/>
        </p:nvSpPr>
        <p:spPr bwMode="auto">
          <a:xfrm rot="16200000">
            <a:off x="3462338" y="1135063"/>
            <a:ext cx="433387" cy="592137"/>
          </a:xfrm>
          <a:prstGeom prst="downArrow">
            <a:avLst>
              <a:gd name="adj1" fmla="val 30148"/>
              <a:gd name="adj2" fmla="val 57783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6387" name="Text Box 57"/>
          <p:cNvSpPr txBox="1">
            <a:spLocks noChangeArrowheads="1"/>
          </p:cNvSpPr>
          <p:nvPr/>
        </p:nvSpPr>
        <p:spPr bwMode="auto">
          <a:xfrm>
            <a:off x="735013" y="136525"/>
            <a:ext cx="6075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Diagnosis of diabetes mellitus in </a:t>
            </a:r>
            <a:r>
              <a:rPr lang="en-GB" b="1" u="sng"/>
              <a:t>ASYMPTOMATIC</a:t>
            </a:r>
            <a:r>
              <a:rPr lang="en-GB"/>
              <a:t> adults</a:t>
            </a:r>
          </a:p>
        </p:txBody>
      </p:sp>
      <p:sp>
        <p:nvSpPr>
          <p:cNvPr id="75" name="Rectangle 58"/>
          <p:cNvSpPr>
            <a:spLocks noChangeArrowheads="1"/>
          </p:cNvSpPr>
          <p:nvPr/>
        </p:nvSpPr>
        <p:spPr bwMode="auto">
          <a:xfrm>
            <a:off x="1527175" y="1000125"/>
            <a:ext cx="1871663" cy="86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6389" name="Text Box 60"/>
          <p:cNvSpPr txBox="1">
            <a:spLocks noChangeArrowheads="1"/>
          </p:cNvSpPr>
          <p:nvPr/>
        </p:nvSpPr>
        <p:spPr bwMode="auto">
          <a:xfrm>
            <a:off x="1612900" y="998538"/>
            <a:ext cx="7127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100" b="1"/>
              <a:t>random</a:t>
            </a:r>
          </a:p>
          <a:p>
            <a:pPr algn="ctr"/>
            <a:r>
              <a:rPr lang="en-GB" sz="1100" b="1"/>
              <a:t>glucose</a:t>
            </a:r>
          </a:p>
        </p:txBody>
      </p:sp>
      <p:sp>
        <p:nvSpPr>
          <p:cNvPr id="16390" name="Text Box 61"/>
          <p:cNvSpPr txBox="1">
            <a:spLocks noChangeArrowheads="1"/>
          </p:cNvSpPr>
          <p:nvPr/>
        </p:nvSpPr>
        <p:spPr bwMode="auto">
          <a:xfrm>
            <a:off x="1581150" y="1431925"/>
            <a:ext cx="731838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100" b="1"/>
              <a:t>fasting</a:t>
            </a:r>
          </a:p>
          <a:p>
            <a:pPr algn="ctr"/>
            <a:r>
              <a:rPr lang="en-GB" sz="1100" b="1"/>
              <a:t>glucose</a:t>
            </a:r>
          </a:p>
          <a:p>
            <a:pPr algn="ctr"/>
            <a:endParaRPr lang="en-GB" sz="1100" b="1"/>
          </a:p>
        </p:txBody>
      </p:sp>
      <p:sp>
        <p:nvSpPr>
          <p:cNvPr id="16391" name="Rectangle 63"/>
          <p:cNvSpPr>
            <a:spLocks noChangeArrowheads="1"/>
          </p:cNvSpPr>
          <p:nvPr/>
        </p:nvSpPr>
        <p:spPr bwMode="auto">
          <a:xfrm>
            <a:off x="2244725" y="1525588"/>
            <a:ext cx="9874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 b="1"/>
              <a:t>≥7.0 mmol/L</a:t>
            </a:r>
          </a:p>
        </p:txBody>
      </p:sp>
      <p:sp>
        <p:nvSpPr>
          <p:cNvPr id="16392" name="Rectangle 64"/>
          <p:cNvSpPr>
            <a:spLocks noChangeArrowheads="1"/>
          </p:cNvSpPr>
          <p:nvPr/>
        </p:nvSpPr>
        <p:spPr bwMode="auto">
          <a:xfrm>
            <a:off x="2244725" y="1071563"/>
            <a:ext cx="10652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 b="1"/>
              <a:t>≥11.1 mmol/L</a:t>
            </a:r>
          </a:p>
        </p:txBody>
      </p:sp>
      <p:sp>
        <p:nvSpPr>
          <p:cNvPr id="16393" name="Text Box 76"/>
          <p:cNvSpPr txBox="1">
            <a:spLocks noChangeArrowheads="1"/>
          </p:cNvSpPr>
          <p:nvPr/>
        </p:nvSpPr>
        <p:spPr bwMode="auto">
          <a:xfrm>
            <a:off x="446088" y="1576388"/>
            <a:ext cx="79216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 b="1"/>
              <a:t>INITIAL</a:t>
            </a:r>
          </a:p>
          <a:p>
            <a:pPr algn="ctr"/>
            <a:r>
              <a:rPr lang="en-GB" sz="1200" b="1"/>
              <a:t>lab</a:t>
            </a:r>
          </a:p>
          <a:p>
            <a:pPr algn="ctr"/>
            <a:r>
              <a:rPr lang="en-GB" sz="1200" b="1"/>
              <a:t>glucose</a:t>
            </a:r>
          </a:p>
        </p:txBody>
      </p:sp>
      <p:grpSp>
        <p:nvGrpSpPr>
          <p:cNvPr id="81" name="Group 91"/>
          <p:cNvGrpSpPr>
            <a:grpSpLocks/>
          </p:cNvGrpSpPr>
          <p:nvPr/>
        </p:nvGrpSpPr>
        <p:grpSpPr bwMode="auto">
          <a:xfrm>
            <a:off x="1456176" y="2228813"/>
            <a:ext cx="1944687" cy="979488"/>
            <a:chOff x="1525" y="1324"/>
            <a:chExt cx="1225" cy="61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2" name="Rectangle 4"/>
            <p:cNvSpPr>
              <a:spLocks noChangeArrowheads="1"/>
            </p:cNvSpPr>
            <p:nvPr/>
          </p:nvSpPr>
          <p:spPr bwMode="auto">
            <a:xfrm>
              <a:off x="1570" y="1338"/>
              <a:ext cx="1180" cy="49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83" name="Text Box 6"/>
            <p:cNvSpPr txBox="1">
              <a:spLocks noChangeArrowheads="1"/>
            </p:cNvSpPr>
            <p:nvPr/>
          </p:nvSpPr>
          <p:spPr bwMode="auto">
            <a:xfrm>
              <a:off x="1908" y="1383"/>
              <a:ext cx="84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100" b="1" dirty="0"/>
                <a:t>7.8 – 11.0 </a:t>
              </a:r>
              <a:r>
                <a:rPr lang="en-GB" sz="1100" b="1" dirty="0" err="1"/>
                <a:t>mmol</a:t>
              </a:r>
              <a:r>
                <a:rPr lang="en-GB" sz="1100" b="1" dirty="0"/>
                <a:t>/L</a:t>
              </a:r>
            </a:p>
          </p:txBody>
        </p:sp>
        <p:sp>
          <p:nvSpPr>
            <p:cNvPr id="84" name="Text Box 7"/>
            <p:cNvSpPr txBox="1">
              <a:spLocks noChangeArrowheads="1"/>
            </p:cNvSpPr>
            <p:nvPr/>
          </p:nvSpPr>
          <p:spPr bwMode="auto">
            <a:xfrm>
              <a:off x="1933" y="1598"/>
              <a:ext cx="793" cy="1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100" b="1" dirty="0"/>
                <a:t>6.1 – 6.9 </a:t>
              </a:r>
              <a:r>
                <a:rPr lang="en-GB" sz="1100" b="1" dirty="0" err="1"/>
                <a:t>mmol</a:t>
              </a:r>
              <a:r>
                <a:rPr lang="en-GB" sz="1100" b="1" dirty="0"/>
                <a:t>/L</a:t>
              </a:r>
            </a:p>
          </p:txBody>
        </p:sp>
        <p:sp>
          <p:nvSpPr>
            <p:cNvPr id="85" name="Text Box 77"/>
            <p:cNvSpPr txBox="1">
              <a:spLocks noChangeArrowheads="1"/>
            </p:cNvSpPr>
            <p:nvPr/>
          </p:nvSpPr>
          <p:spPr bwMode="auto">
            <a:xfrm>
              <a:off x="1535" y="1324"/>
              <a:ext cx="449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100" b="1" dirty="0">
                  <a:cs typeface="+mn-cs"/>
                </a:rPr>
                <a:t>random</a:t>
              </a:r>
            </a:p>
            <a:p>
              <a:pPr algn="ctr">
                <a:defRPr/>
              </a:pPr>
              <a:r>
                <a:rPr lang="en-GB" sz="1100" b="1" dirty="0">
                  <a:cs typeface="+mn-cs"/>
                </a:rPr>
                <a:t>glucose</a:t>
              </a:r>
              <a:endParaRPr lang="en-GB" sz="1100" b="1" dirty="0"/>
            </a:p>
          </p:txBody>
        </p:sp>
        <p:sp>
          <p:nvSpPr>
            <p:cNvPr id="86" name="Text Box 78"/>
            <p:cNvSpPr txBox="1">
              <a:spLocks noChangeArrowheads="1"/>
            </p:cNvSpPr>
            <p:nvPr/>
          </p:nvSpPr>
          <p:spPr bwMode="auto">
            <a:xfrm>
              <a:off x="1525" y="1565"/>
              <a:ext cx="461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100" b="1" dirty="0">
                  <a:cs typeface="+mn-cs"/>
                </a:rPr>
                <a:t>fasting</a:t>
              </a:r>
            </a:p>
            <a:p>
              <a:pPr algn="ctr">
                <a:defRPr/>
              </a:pPr>
              <a:r>
                <a:rPr lang="en-GB" sz="1100" b="1" dirty="0">
                  <a:cs typeface="+mn-cs"/>
                </a:rPr>
                <a:t>glucose</a:t>
              </a:r>
              <a:endParaRPr lang="en-GB" sz="1100" b="1" dirty="0"/>
            </a:p>
            <a:p>
              <a:pPr algn="ctr">
                <a:defRPr/>
              </a:pPr>
              <a:endParaRPr lang="en-GB" sz="1100" b="1" dirty="0"/>
            </a:p>
          </p:txBody>
        </p:sp>
      </p:grpSp>
      <p:sp>
        <p:nvSpPr>
          <p:cNvPr id="16395" name="Line 95"/>
          <p:cNvSpPr>
            <a:spLocks noChangeShapeType="1"/>
          </p:cNvSpPr>
          <p:nvPr/>
        </p:nvSpPr>
        <p:spPr bwMode="auto">
          <a:xfrm>
            <a:off x="1671638" y="2079625"/>
            <a:ext cx="258921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Text Box 109"/>
          <p:cNvSpPr txBox="1">
            <a:spLocks noChangeArrowheads="1"/>
          </p:cNvSpPr>
          <p:nvPr/>
        </p:nvSpPr>
        <p:spPr bwMode="auto">
          <a:xfrm>
            <a:off x="330200" y="2154238"/>
            <a:ext cx="9810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/>
              <a:t>(random</a:t>
            </a:r>
          </a:p>
          <a:p>
            <a:pPr algn="ctr"/>
            <a:r>
              <a:rPr lang="en-GB" sz="1000"/>
              <a:t>OR</a:t>
            </a:r>
          </a:p>
          <a:p>
            <a:pPr algn="ctr"/>
            <a:r>
              <a:rPr lang="en-GB" sz="1000"/>
              <a:t>fasting)</a:t>
            </a:r>
          </a:p>
        </p:txBody>
      </p:sp>
      <p:sp>
        <p:nvSpPr>
          <p:cNvPr id="16397" name="AutoShape 110"/>
          <p:cNvSpPr>
            <a:spLocks/>
          </p:cNvSpPr>
          <p:nvPr/>
        </p:nvSpPr>
        <p:spPr bwMode="auto">
          <a:xfrm rot="10800000" flipV="1">
            <a:off x="1166813" y="1144588"/>
            <a:ext cx="287337" cy="1727200"/>
          </a:xfrm>
          <a:prstGeom prst="rightBrace">
            <a:avLst>
              <a:gd name="adj1" fmla="val 5009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98" name="TextBox 97"/>
          <p:cNvSpPr txBox="1">
            <a:spLocks noChangeArrowheads="1"/>
          </p:cNvSpPr>
          <p:nvPr/>
        </p:nvSpPr>
        <p:spPr bwMode="auto">
          <a:xfrm>
            <a:off x="735013" y="423863"/>
            <a:ext cx="455771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900"/>
              <a:t>(If elderly, frail and asymptomatic, please consider whether screening is appropriate.)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AutoShape 105"/>
          <p:cNvSpPr>
            <a:spLocks noChangeArrowheads="1"/>
          </p:cNvSpPr>
          <p:nvPr/>
        </p:nvSpPr>
        <p:spPr bwMode="auto">
          <a:xfrm flipV="1">
            <a:off x="3182938" y="2511425"/>
            <a:ext cx="720725" cy="863600"/>
          </a:xfrm>
          <a:custGeom>
            <a:avLst/>
            <a:gdLst>
              <a:gd name="G0" fmla="+- 8183 0 0"/>
              <a:gd name="G1" fmla="+- 17175 0 0"/>
              <a:gd name="G2" fmla="+- 6925 0 0"/>
              <a:gd name="G3" fmla="*/ 8183 1 2"/>
              <a:gd name="G4" fmla="+- G3 10800 0"/>
              <a:gd name="G5" fmla="+- 21600 8183 17175"/>
              <a:gd name="G6" fmla="+- 17175 6925 0"/>
              <a:gd name="G7" fmla="*/ G6 1 2"/>
              <a:gd name="G8" fmla="*/ 17175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7175 1 2"/>
              <a:gd name="G15" fmla="+- G5 0 G4"/>
              <a:gd name="G16" fmla="+- G0 0 G4"/>
              <a:gd name="G17" fmla="*/ G2 G15 G16"/>
              <a:gd name="T0" fmla="*/ 14892 w 21600"/>
              <a:gd name="T1" fmla="*/ 0 h 21600"/>
              <a:gd name="T2" fmla="*/ 8183 w 21600"/>
              <a:gd name="T3" fmla="*/ 6925 h 21600"/>
              <a:gd name="T4" fmla="*/ 0 w 21600"/>
              <a:gd name="T5" fmla="*/ 18729 h 21600"/>
              <a:gd name="T6" fmla="*/ 8588 w 21600"/>
              <a:gd name="T7" fmla="*/ 21600 h 21600"/>
              <a:gd name="T8" fmla="*/ 17175 w 21600"/>
              <a:gd name="T9" fmla="*/ 15155 h 21600"/>
              <a:gd name="T10" fmla="*/ 21600 w 21600"/>
              <a:gd name="T11" fmla="*/ 692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892" y="0"/>
                </a:moveTo>
                <a:lnTo>
                  <a:pt x="8183" y="6925"/>
                </a:lnTo>
                <a:lnTo>
                  <a:pt x="12608" y="6925"/>
                </a:lnTo>
                <a:lnTo>
                  <a:pt x="12608" y="15856"/>
                </a:lnTo>
                <a:lnTo>
                  <a:pt x="0" y="15856"/>
                </a:lnTo>
                <a:lnTo>
                  <a:pt x="0" y="21600"/>
                </a:lnTo>
                <a:lnTo>
                  <a:pt x="17175" y="21600"/>
                </a:lnTo>
                <a:lnTo>
                  <a:pt x="17175" y="6925"/>
                </a:lnTo>
                <a:lnTo>
                  <a:pt x="21600" y="69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24" name="AutoShape 93"/>
          <p:cNvSpPr>
            <a:spLocks noChangeArrowheads="1"/>
          </p:cNvSpPr>
          <p:nvPr/>
        </p:nvSpPr>
        <p:spPr bwMode="auto">
          <a:xfrm rot="16200000">
            <a:off x="3462338" y="1135063"/>
            <a:ext cx="433387" cy="592137"/>
          </a:xfrm>
          <a:prstGeom prst="downArrow">
            <a:avLst>
              <a:gd name="adj1" fmla="val 30148"/>
              <a:gd name="adj2" fmla="val 57783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7411" name="Text Box 57"/>
          <p:cNvSpPr txBox="1">
            <a:spLocks noChangeArrowheads="1"/>
          </p:cNvSpPr>
          <p:nvPr/>
        </p:nvSpPr>
        <p:spPr bwMode="auto">
          <a:xfrm>
            <a:off x="735013" y="136525"/>
            <a:ext cx="6075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Diagnosis of diabetes mellitus in </a:t>
            </a:r>
            <a:r>
              <a:rPr lang="en-GB" b="1" u="sng"/>
              <a:t>ASYMPTOMATIC</a:t>
            </a:r>
            <a:r>
              <a:rPr lang="en-GB"/>
              <a:t> adults</a:t>
            </a:r>
          </a:p>
        </p:txBody>
      </p:sp>
      <p:sp>
        <p:nvSpPr>
          <p:cNvPr id="165" name="Rectangle 58"/>
          <p:cNvSpPr>
            <a:spLocks noChangeArrowheads="1"/>
          </p:cNvSpPr>
          <p:nvPr/>
        </p:nvSpPr>
        <p:spPr bwMode="auto">
          <a:xfrm>
            <a:off x="1527175" y="1000125"/>
            <a:ext cx="1871663" cy="86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7413" name="Text Box 60"/>
          <p:cNvSpPr txBox="1">
            <a:spLocks noChangeArrowheads="1"/>
          </p:cNvSpPr>
          <p:nvPr/>
        </p:nvSpPr>
        <p:spPr bwMode="auto">
          <a:xfrm>
            <a:off x="1612900" y="998538"/>
            <a:ext cx="7127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100" b="1"/>
              <a:t>random</a:t>
            </a:r>
          </a:p>
          <a:p>
            <a:pPr algn="ctr"/>
            <a:r>
              <a:rPr lang="en-GB" sz="1100" b="1"/>
              <a:t>glucose</a:t>
            </a:r>
          </a:p>
        </p:txBody>
      </p:sp>
      <p:sp>
        <p:nvSpPr>
          <p:cNvPr id="17414" name="Text Box 61"/>
          <p:cNvSpPr txBox="1">
            <a:spLocks noChangeArrowheads="1"/>
          </p:cNvSpPr>
          <p:nvPr/>
        </p:nvSpPr>
        <p:spPr bwMode="auto">
          <a:xfrm>
            <a:off x="1581150" y="1431925"/>
            <a:ext cx="731838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100" b="1"/>
              <a:t>fasting</a:t>
            </a:r>
          </a:p>
          <a:p>
            <a:pPr algn="ctr"/>
            <a:r>
              <a:rPr lang="en-GB" sz="1100" b="1"/>
              <a:t>glucose</a:t>
            </a:r>
          </a:p>
          <a:p>
            <a:pPr algn="ctr"/>
            <a:endParaRPr lang="en-GB" sz="1100" b="1"/>
          </a:p>
        </p:txBody>
      </p:sp>
      <p:sp>
        <p:nvSpPr>
          <p:cNvPr id="17415" name="Rectangle 63"/>
          <p:cNvSpPr>
            <a:spLocks noChangeArrowheads="1"/>
          </p:cNvSpPr>
          <p:nvPr/>
        </p:nvSpPr>
        <p:spPr bwMode="auto">
          <a:xfrm>
            <a:off x="2244725" y="1525588"/>
            <a:ext cx="9874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 b="1"/>
              <a:t>≥7.0 mmol/L</a:t>
            </a:r>
          </a:p>
        </p:txBody>
      </p:sp>
      <p:sp>
        <p:nvSpPr>
          <p:cNvPr id="17416" name="Rectangle 64"/>
          <p:cNvSpPr>
            <a:spLocks noChangeArrowheads="1"/>
          </p:cNvSpPr>
          <p:nvPr/>
        </p:nvSpPr>
        <p:spPr bwMode="auto">
          <a:xfrm>
            <a:off x="2244725" y="1071563"/>
            <a:ext cx="10652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 b="1"/>
              <a:t>≥11.1 mmol/L</a:t>
            </a:r>
          </a:p>
        </p:txBody>
      </p:sp>
      <p:sp>
        <p:nvSpPr>
          <p:cNvPr id="17417" name="Text Box 76"/>
          <p:cNvSpPr txBox="1">
            <a:spLocks noChangeArrowheads="1"/>
          </p:cNvSpPr>
          <p:nvPr/>
        </p:nvSpPr>
        <p:spPr bwMode="auto">
          <a:xfrm>
            <a:off x="446088" y="1576388"/>
            <a:ext cx="79216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 b="1"/>
              <a:t>INITIAL</a:t>
            </a:r>
          </a:p>
          <a:p>
            <a:pPr algn="ctr"/>
            <a:r>
              <a:rPr lang="en-GB" sz="1200" b="1"/>
              <a:t>lab</a:t>
            </a:r>
          </a:p>
          <a:p>
            <a:pPr algn="ctr"/>
            <a:r>
              <a:rPr lang="en-GB" sz="1200" b="1"/>
              <a:t>glucose</a:t>
            </a:r>
          </a:p>
        </p:txBody>
      </p:sp>
      <p:grpSp>
        <p:nvGrpSpPr>
          <p:cNvPr id="171" name="Group 91"/>
          <p:cNvGrpSpPr>
            <a:grpSpLocks/>
          </p:cNvGrpSpPr>
          <p:nvPr/>
        </p:nvGrpSpPr>
        <p:grpSpPr bwMode="auto">
          <a:xfrm>
            <a:off x="1456176" y="2228813"/>
            <a:ext cx="1944687" cy="979488"/>
            <a:chOff x="1525" y="1324"/>
            <a:chExt cx="1225" cy="61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2" name="Rectangle 4"/>
            <p:cNvSpPr>
              <a:spLocks noChangeArrowheads="1"/>
            </p:cNvSpPr>
            <p:nvPr/>
          </p:nvSpPr>
          <p:spPr bwMode="auto">
            <a:xfrm>
              <a:off x="1570" y="1338"/>
              <a:ext cx="1180" cy="49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73" name="Text Box 6"/>
            <p:cNvSpPr txBox="1">
              <a:spLocks noChangeArrowheads="1"/>
            </p:cNvSpPr>
            <p:nvPr/>
          </p:nvSpPr>
          <p:spPr bwMode="auto">
            <a:xfrm>
              <a:off x="1908" y="1383"/>
              <a:ext cx="84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100" b="1" dirty="0"/>
                <a:t>7.8 – 11.0 </a:t>
              </a:r>
              <a:r>
                <a:rPr lang="en-GB" sz="1100" b="1" dirty="0" err="1"/>
                <a:t>mmol</a:t>
              </a:r>
              <a:r>
                <a:rPr lang="en-GB" sz="1100" b="1" dirty="0"/>
                <a:t>/L</a:t>
              </a:r>
            </a:p>
          </p:txBody>
        </p:sp>
        <p:sp>
          <p:nvSpPr>
            <p:cNvPr id="174" name="Text Box 7"/>
            <p:cNvSpPr txBox="1">
              <a:spLocks noChangeArrowheads="1"/>
            </p:cNvSpPr>
            <p:nvPr/>
          </p:nvSpPr>
          <p:spPr bwMode="auto">
            <a:xfrm>
              <a:off x="1933" y="1598"/>
              <a:ext cx="793" cy="1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100" b="1" dirty="0"/>
                <a:t>6.1 – 6.9 </a:t>
              </a:r>
              <a:r>
                <a:rPr lang="en-GB" sz="1100" b="1" dirty="0" err="1"/>
                <a:t>mmol</a:t>
              </a:r>
              <a:r>
                <a:rPr lang="en-GB" sz="1100" b="1" dirty="0"/>
                <a:t>/L</a:t>
              </a:r>
            </a:p>
          </p:txBody>
        </p:sp>
        <p:sp>
          <p:nvSpPr>
            <p:cNvPr id="175" name="Text Box 77"/>
            <p:cNvSpPr txBox="1">
              <a:spLocks noChangeArrowheads="1"/>
            </p:cNvSpPr>
            <p:nvPr/>
          </p:nvSpPr>
          <p:spPr bwMode="auto">
            <a:xfrm>
              <a:off x="1535" y="1324"/>
              <a:ext cx="449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100" b="1" dirty="0">
                  <a:cs typeface="+mn-cs"/>
                </a:rPr>
                <a:t>random</a:t>
              </a:r>
            </a:p>
            <a:p>
              <a:pPr algn="ctr">
                <a:defRPr/>
              </a:pPr>
              <a:r>
                <a:rPr lang="en-GB" sz="1100" b="1" dirty="0">
                  <a:cs typeface="+mn-cs"/>
                </a:rPr>
                <a:t>glucose</a:t>
              </a:r>
              <a:endParaRPr lang="en-GB" sz="1100" b="1" dirty="0"/>
            </a:p>
          </p:txBody>
        </p:sp>
        <p:sp>
          <p:nvSpPr>
            <p:cNvPr id="176" name="Text Box 78"/>
            <p:cNvSpPr txBox="1">
              <a:spLocks noChangeArrowheads="1"/>
            </p:cNvSpPr>
            <p:nvPr/>
          </p:nvSpPr>
          <p:spPr bwMode="auto">
            <a:xfrm>
              <a:off x="1525" y="1565"/>
              <a:ext cx="461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100" b="1" dirty="0">
                  <a:cs typeface="+mn-cs"/>
                </a:rPr>
                <a:t>fasting</a:t>
              </a:r>
            </a:p>
            <a:p>
              <a:pPr algn="ctr">
                <a:defRPr/>
              </a:pPr>
              <a:r>
                <a:rPr lang="en-GB" sz="1100" b="1" dirty="0">
                  <a:cs typeface="+mn-cs"/>
                </a:rPr>
                <a:t>glucose</a:t>
              </a:r>
              <a:endParaRPr lang="en-GB" sz="1100" b="1" dirty="0"/>
            </a:p>
            <a:p>
              <a:pPr algn="ctr">
                <a:defRPr/>
              </a:pPr>
              <a:endParaRPr lang="en-GB" sz="1100" b="1" dirty="0"/>
            </a:p>
          </p:txBody>
        </p:sp>
      </p:grpSp>
      <p:sp>
        <p:nvSpPr>
          <p:cNvPr id="17419" name="Text Box 86"/>
          <p:cNvSpPr txBox="1">
            <a:spLocks noChangeArrowheads="1"/>
          </p:cNvSpPr>
          <p:nvPr/>
        </p:nvSpPr>
        <p:spPr bwMode="auto">
          <a:xfrm>
            <a:off x="3975100" y="1101725"/>
            <a:ext cx="9509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/>
              <a:t>fasting</a:t>
            </a:r>
          </a:p>
          <a:p>
            <a:pPr algn="ctr"/>
            <a:r>
              <a:rPr lang="en-GB" sz="1600" b="1"/>
              <a:t>glucose</a:t>
            </a:r>
          </a:p>
        </p:txBody>
      </p:sp>
      <p:sp>
        <p:nvSpPr>
          <p:cNvPr id="17420" name="AutoShape 87"/>
          <p:cNvSpPr>
            <a:spLocks/>
          </p:cNvSpPr>
          <p:nvPr/>
        </p:nvSpPr>
        <p:spPr bwMode="auto">
          <a:xfrm rot="10800000" flipH="1" flipV="1">
            <a:off x="5630863" y="855663"/>
            <a:ext cx="288925" cy="1152525"/>
          </a:xfrm>
          <a:prstGeom prst="rightBrace">
            <a:avLst>
              <a:gd name="adj1" fmla="val 3324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21" name="Line 95"/>
          <p:cNvSpPr>
            <a:spLocks noChangeShapeType="1"/>
          </p:cNvSpPr>
          <p:nvPr/>
        </p:nvSpPr>
        <p:spPr bwMode="auto">
          <a:xfrm>
            <a:off x="1671638" y="2079625"/>
            <a:ext cx="258921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Line 96"/>
          <p:cNvSpPr>
            <a:spLocks noChangeShapeType="1"/>
          </p:cNvSpPr>
          <p:nvPr/>
        </p:nvSpPr>
        <p:spPr bwMode="auto">
          <a:xfrm>
            <a:off x="4260850" y="2079625"/>
            <a:ext cx="650875" cy="3603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Text Box 108"/>
          <p:cNvSpPr txBox="1">
            <a:spLocks noChangeArrowheads="1"/>
          </p:cNvSpPr>
          <p:nvPr/>
        </p:nvSpPr>
        <p:spPr bwMode="auto">
          <a:xfrm>
            <a:off x="4191000" y="784225"/>
            <a:ext cx="1223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/>
              <a:t>Take together on</a:t>
            </a:r>
          </a:p>
          <a:p>
            <a:pPr algn="ctr"/>
            <a:r>
              <a:rPr lang="en-GB" sz="1000"/>
              <a:t>separate day</a:t>
            </a:r>
          </a:p>
        </p:txBody>
      </p:sp>
      <p:sp>
        <p:nvSpPr>
          <p:cNvPr id="17424" name="Text Box 109"/>
          <p:cNvSpPr txBox="1">
            <a:spLocks noChangeArrowheads="1"/>
          </p:cNvSpPr>
          <p:nvPr/>
        </p:nvSpPr>
        <p:spPr bwMode="auto">
          <a:xfrm>
            <a:off x="330200" y="2154238"/>
            <a:ext cx="9810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/>
              <a:t>(random</a:t>
            </a:r>
          </a:p>
          <a:p>
            <a:pPr algn="ctr"/>
            <a:r>
              <a:rPr lang="en-GB" sz="1000"/>
              <a:t>OR</a:t>
            </a:r>
          </a:p>
          <a:p>
            <a:pPr algn="ctr"/>
            <a:r>
              <a:rPr lang="en-GB" sz="1000"/>
              <a:t>fasting)</a:t>
            </a:r>
          </a:p>
        </p:txBody>
      </p:sp>
      <p:sp>
        <p:nvSpPr>
          <p:cNvPr id="17425" name="AutoShape 110"/>
          <p:cNvSpPr>
            <a:spLocks/>
          </p:cNvSpPr>
          <p:nvPr/>
        </p:nvSpPr>
        <p:spPr bwMode="auto">
          <a:xfrm rot="10800000" flipV="1">
            <a:off x="1166813" y="1144588"/>
            <a:ext cx="287337" cy="1727200"/>
          </a:xfrm>
          <a:prstGeom prst="rightBrace">
            <a:avLst>
              <a:gd name="adj1" fmla="val 5009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26" name="Text Box 111"/>
          <p:cNvSpPr txBox="1">
            <a:spLocks noChangeArrowheads="1"/>
          </p:cNvSpPr>
          <p:nvPr/>
        </p:nvSpPr>
        <p:spPr bwMode="auto">
          <a:xfrm>
            <a:off x="4695825" y="1177925"/>
            <a:ext cx="1087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 b="1"/>
              <a:t>&amp; HbA</a:t>
            </a:r>
            <a:r>
              <a:rPr lang="en-GB" b="1" baseline="-25000"/>
              <a:t>1C</a:t>
            </a:r>
          </a:p>
        </p:txBody>
      </p:sp>
      <p:sp>
        <p:nvSpPr>
          <p:cNvPr id="17427" name="Rectangle 112"/>
          <p:cNvSpPr>
            <a:spLocks noChangeArrowheads="1"/>
          </p:cNvSpPr>
          <p:nvPr/>
        </p:nvSpPr>
        <p:spPr bwMode="auto">
          <a:xfrm>
            <a:off x="4191000" y="1611313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(Omit HbA1C if not suitable. See below.*)</a:t>
            </a:r>
          </a:p>
        </p:txBody>
      </p:sp>
      <p:sp>
        <p:nvSpPr>
          <p:cNvPr id="17428" name="Rectangle 113"/>
          <p:cNvSpPr>
            <a:spLocks noChangeArrowheads="1"/>
          </p:cNvSpPr>
          <p:nvPr/>
        </p:nvSpPr>
        <p:spPr bwMode="auto">
          <a:xfrm>
            <a:off x="5991225" y="854075"/>
            <a:ext cx="1079500" cy="1154113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29" name="Text Box 116"/>
          <p:cNvSpPr txBox="1">
            <a:spLocks noChangeArrowheads="1"/>
          </p:cNvSpPr>
          <p:nvPr/>
        </p:nvSpPr>
        <p:spPr bwMode="auto">
          <a:xfrm>
            <a:off x="5991225" y="849313"/>
            <a:ext cx="105251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 b="1"/>
              <a:t>Determine whether at risk / diabetic</a:t>
            </a:r>
          </a:p>
          <a:p>
            <a:pPr algn="ctr"/>
            <a:r>
              <a:rPr lang="en-GB" sz="1000"/>
              <a:t>(see fasting glucose &amp; HbA1C ranges below)</a:t>
            </a:r>
          </a:p>
        </p:txBody>
      </p:sp>
      <p:sp>
        <p:nvSpPr>
          <p:cNvPr id="17430" name="TextBox 192"/>
          <p:cNvSpPr txBox="1">
            <a:spLocks noChangeArrowheads="1"/>
          </p:cNvSpPr>
          <p:nvPr/>
        </p:nvSpPr>
        <p:spPr bwMode="auto">
          <a:xfrm>
            <a:off x="735013" y="423863"/>
            <a:ext cx="455771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900"/>
              <a:t>(If elderly, frail and asymptomatic, please consider whether screening is appropriate.)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AutoShape 105"/>
          <p:cNvSpPr>
            <a:spLocks noChangeArrowheads="1"/>
          </p:cNvSpPr>
          <p:nvPr/>
        </p:nvSpPr>
        <p:spPr bwMode="auto">
          <a:xfrm flipV="1">
            <a:off x="3182938" y="2511425"/>
            <a:ext cx="720725" cy="863600"/>
          </a:xfrm>
          <a:custGeom>
            <a:avLst/>
            <a:gdLst>
              <a:gd name="G0" fmla="+- 8183 0 0"/>
              <a:gd name="G1" fmla="+- 17175 0 0"/>
              <a:gd name="G2" fmla="+- 6925 0 0"/>
              <a:gd name="G3" fmla="*/ 8183 1 2"/>
              <a:gd name="G4" fmla="+- G3 10800 0"/>
              <a:gd name="G5" fmla="+- 21600 8183 17175"/>
              <a:gd name="G6" fmla="+- 17175 6925 0"/>
              <a:gd name="G7" fmla="*/ G6 1 2"/>
              <a:gd name="G8" fmla="*/ 17175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7175 1 2"/>
              <a:gd name="G15" fmla="+- G5 0 G4"/>
              <a:gd name="G16" fmla="+- G0 0 G4"/>
              <a:gd name="G17" fmla="*/ G2 G15 G16"/>
              <a:gd name="T0" fmla="*/ 14892 w 21600"/>
              <a:gd name="T1" fmla="*/ 0 h 21600"/>
              <a:gd name="T2" fmla="*/ 8183 w 21600"/>
              <a:gd name="T3" fmla="*/ 6925 h 21600"/>
              <a:gd name="T4" fmla="*/ 0 w 21600"/>
              <a:gd name="T5" fmla="*/ 18729 h 21600"/>
              <a:gd name="T6" fmla="*/ 8588 w 21600"/>
              <a:gd name="T7" fmla="*/ 21600 h 21600"/>
              <a:gd name="T8" fmla="*/ 17175 w 21600"/>
              <a:gd name="T9" fmla="*/ 15155 h 21600"/>
              <a:gd name="T10" fmla="*/ 21600 w 21600"/>
              <a:gd name="T11" fmla="*/ 692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892" y="0"/>
                </a:moveTo>
                <a:lnTo>
                  <a:pt x="8183" y="6925"/>
                </a:lnTo>
                <a:lnTo>
                  <a:pt x="12608" y="6925"/>
                </a:lnTo>
                <a:lnTo>
                  <a:pt x="12608" y="15856"/>
                </a:lnTo>
                <a:lnTo>
                  <a:pt x="0" y="15856"/>
                </a:lnTo>
                <a:lnTo>
                  <a:pt x="0" y="21600"/>
                </a:lnTo>
                <a:lnTo>
                  <a:pt x="17175" y="21600"/>
                </a:lnTo>
                <a:lnTo>
                  <a:pt x="17175" y="6925"/>
                </a:lnTo>
                <a:lnTo>
                  <a:pt x="21600" y="69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24" name="AutoShape 93"/>
          <p:cNvSpPr>
            <a:spLocks noChangeArrowheads="1"/>
          </p:cNvSpPr>
          <p:nvPr/>
        </p:nvSpPr>
        <p:spPr bwMode="auto">
          <a:xfrm rot="16200000">
            <a:off x="3462338" y="1135063"/>
            <a:ext cx="433387" cy="592137"/>
          </a:xfrm>
          <a:prstGeom prst="downArrow">
            <a:avLst>
              <a:gd name="adj1" fmla="val 30148"/>
              <a:gd name="adj2" fmla="val 57783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8435" name="Text Box 57"/>
          <p:cNvSpPr txBox="1">
            <a:spLocks noChangeArrowheads="1"/>
          </p:cNvSpPr>
          <p:nvPr/>
        </p:nvSpPr>
        <p:spPr bwMode="auto">
          <a:xfrm>
            <a:off x="735013" y="136525"/>
            <a:ext cx="6075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Diagnosis of diabetes mellitus in </a:t>
            </a:r>
            <a:r>
              <a:rPr lang="en-GB" b="1" u="sng"/>
              <a:t>ASYMPTOMATIC</a:t>
            </a:r>
            <a:r>
              <a:rPr lang="en-GB"/>
              <a:t> adults</a:t>
            </a:r>
          </a:p>
        </p:txBody>
      </p:sp>
      <p:sp>
        <p:nvSpPr>
          <p:cNvPr id="165" name="Rectangle 58"/>
          <p:cNvSpPr>
            <a:spLocks noChangeArrowheads="1"/>
          </p:cNvSpPr>
          <p:nvPr/>
        </p:nvSpPr>
        <p:spPr bwMode="auto">
          <a:xfrm>
            <a:off x="1527175" y="1000125"/>
            <a:ext cx="1871663" cy="86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8437" name="Text Box 60"/>
          <p:cNvSpPr txBox="1">
            <a:spLocks noChangeArrowheads="1"/>
          </p:cNvSpPr>
          <p:nvPr/>
        </p:nvSpPr>
        <p:spPr bwMode="auto">
          <a:xfrm>
            <a:off x="1612900" y="998538"/>
            <a:ext cx="7127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100" b="1"/>
              <a:t>random</a:t>
            </a:r>
          </a:p>
          <a:p>
            <a:pPr algn="ctr"/>
            <a:r>
              <a:rPr lang="en-GB" sz="1100" b="1"/>
              <a:t>glucose</a:t>
            </a:r>
          </a:p>
        </p:txBody>
      </p:sp>
      <p:sp>
        <p:nvSpPr>
          <p:cNvPr id="18438" name="Text Box 61"/>
          <p:cNvSpPr txBox="1">
            <a:spLocks noChangeArrowheads="1"/>
          </p:cNvSpPr>
          <p:nvPr/>
        </p:nvSpPr>
        <p:spPr bwMode="auto">
          <a:xfrm>
            <a:off x="1581150" y="1431925"/>
            <a:ext cx="731838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100" b="1"/>
              <a:t>fasting</a:t>
            </a:r>
          </a:p>
          <a:p>
            <a:pPr algn="ctr"/>
            <a:r>
              <a:rPr lang="en-GB" sz="1100" b="1"/>
              <a:t>glucose</a:t>
            </a:r>
          </a:p>
          <a:p>
            <a:pPr algn="ctr"/>
            <a:endParaRPr lang="en-GB" sz="1100" b="1"/>
          </a:p>
        </p:txBody>
      </p:sp>
      <p:sp>
        <p:nvSpPr>
          <p:cNvPr id="18439" name="Rectangle 63"/>
          <p:cNvSpPr>
            <a:spLocks noChangeArrowheads="1"/>
          </p:cNvSpPr>
          <p:nvPr/>
        </p:nvSpPr>
        <p:spPr bwMode="auto">
          <a:xfrm>
            <a:off x="2244725" y="1525588"/>
            <a:ext cx="9874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 b="1"/>
              <a:t>≥7.0 mmol/L</a:t>
            </a:r>
          </a:p>
        </p:txBody>
      </p:sp>
      <p:sp>
        <p:nvSpPr>
          <p:cNvPr id="18440" name="Rectangle 64"/>
          <p:cNvSpPr>
            <a:spLocks noChangeArrowheads="1"/>
          </p:cNvSpPr>
          <p:nvPr/>
        </p:nvSpPr>
        <p:spPr bwMode="auto">
          <a:xfrm>
            <a:off x="2244725" y="1071563"/>
            <a:ext cx="10652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 b="1"/>
              <a:t>≥11.1 mmol/L</a:t>
            </a:r>
          </a:p>
        </p:txBody>
      </p:sp>
      <p:sp>
        <p:nvSpPr>
          <p:cNvPr id="18441" name="Text Box 76"/>
          <p:cNvSpPr txBox="1">
            <a:spLocks noChangeArrowheads="1"/>
          </p:cNvSpPr>
          <p:nvPr/>
        </p:nvSpPr>
        <p:spPr bwMode="auto">
          <a:xfrm>
            <a:off x="446088" y="1576388"/>
            <a:ext cx="79216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 b="1"/>
              <a:t>INITIAL</a:t>
            </a:r>
          </a:p>
          <a:p>
            <a:pPr algn="ctr"/>
            <a:r>
              <a:rPr lang="en-GB" sz="1200" b="1"/>
              <a:t>lab</a:t>
            </a:r>
          </a:p>
          <a:p>
            <a:pPr algn="ctr"/>
            <a:r>
              <a:rPr lang="en-GB" sz="1200" b="1"/>
              <a:t>glucose</a:t>
            </a:r>
          </a:p>
        </p:txBody>
      </p:sp>
      <p:grpSp>
        <p:nvGrpSpPr>
          <p:cNvPr id="171" name="Group 91"/>
          <p:cNvGrpSpPr>
            <a:grpSpLocks/>
          </p:cNvGrpSpPr>
          <p:nvPr/>
        </p:nvGrpSpPr>
        <p:grpSpPr bwMode="auto">
          <a:xfrm>
            <a:off x="1456176" y="2228813"/>
            <a:ext cx="1944687" cy="979488"/>
            <a:chOff x="1525" y="1324"/>
            <a:chExt cx="1225" cy="61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2" name="Rectangle 4"/>
            <p:cNvSpPr>
              <a:spLocks noChangeArrowheads="1"/>
            </p:cNvSpPr>
            <p:nvPr/>
          </p:nvSpPr>
          <p:spPr bwMode="auto">
            <a:xfrm>
              <a:off x="1570" y="1338"/>
              <a:ext cx="1180" cy="49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73" name="Text Box 6"/>
            <p:cNvSpPr txBox="1">
              <a:spLocks noChangeArrowheads="1"/>
            </p:cNvSpPr>
            <p:nvPr/>
          </p:nvSpPr>
          <p:spPr bwMode="auto">
            <a:xfrm>
              <a:off x="1908" y="1383"/>
              <a:ext cx="84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100" b="1" dirty="0"/>
                <a:t>7.8 – 11.0 </a:t>
              </a:r>
              <a:r>
                <a:rPr lang="en-GB" sz="1100" b="1" dirty="0" err="1"/>
                <a:t>mmol</a:t>
              </a:r>
              <a:r>
                <a:rPr lang="en-GB" sz="1100" b="1" dirty="0"/>
                <a:t>/L</a:t>
              </a:r>
            </a:p>
          </p:txBody>
        </p:sp>
        <p:sp>
          <p:nvSpPr>
            <p:cNvPr id="174" name="Text Box 7"/>
            <p:cNvSpPr txBox="1">
              <a:spLocks noChangeArrowheads="1"/>
            </p:cNvSpPr>
            <p:nvPr/>
          </p:nvSpPr>
          <p:spPr bwMode="auto">
            <a:xfrm>
              <a:off x="1933" y="1598"/>
              <a:ext cx="793" cy="1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100" b="1" dirty="0"/>
                <a:t>6.1 – 6.9 </a:t>
              </a:r>
              <a:r>
                <a:rPr lang="en-GB" sz="1100" b="1" dirty="0" err="1"/>
                <a:t>mmol</a:t>
              </a:r>
              <a:r>
                <a:rPr lang="en-GB" sz="1100" b="1" dirty="0"/>
                <a:t>/L</a:t>
              </a:r>
            </a:p>
          </p:txBody>
        </p:sp>
        <p:sp>
          <p:nvSpPr>
            <p:cNvPr id="175" name="Text Box 77"/>
            <p:cNvSpPr txBox="1">
              <a:spLocks noChangeArrowheads="1"/>
            </p:cNvSpPr>
            <p:nvPr/>
          </p:nvSpPr>
          <p:spPr bwMode="auto">
            <a:xfrm>
              <a:off x="1535" y="1324"/>
              <a:ext cx="449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100" b="1" dirty="0">
                  <a:cs typeface="+mn-cs"/>
                </a:rPr>
                <a:t>random</a:t>
              </a:r>
            </a:p>
            <a:p>
              <a:pPr algn="ctr">
                <a:defRPr/>
              </a:pPr>
              <a:r>
                <a:rPr lang="en-GB" sz="1100" b="1" dirty="0">
                  <a:cs typeface="+mn-cs"/>
                </a:rPr>
                <a:t>glucose</a:t>
              </a:r>
              <a:endParaRPr lang="en-GB" sz="1100" b="1" dirty="0"/>
            </a:p>
          </p:txBody>
        </p:sp>
        <p:sp>
          <p:nvSpPr>
            <p:cNvPr id="176" name="Text Box 78"/>
            <p:cNvSpPr txBox="1">
              <a:spLocks noChangeArrowheads="1"/>
            </p:cNvSpPr>
            <p:nvPr/>
          </p:nvSpPr>
          <p:spPr bwMode="auto">
            <a:xfrm>
              <a:off x="1525" y="1565"/>
              <a:ext cx="461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100" b="1" dirty="0">
                  <a:cs typeface="+mn-cs"/>
                </a:rPr>
                <a:t>fasting</a:t>
              </a:r>
            </a:p>
            <a:p>
              <a:pPr algn="ctr">
                <a:defRPr/>
              </a:pPr>
              <a:r>
                <a:rPr lang="en-GB" sz="1100" b="1" dirty="0">
                  <a:cs typeface="+mn-cs"/>
                </a:rPr>
                <a:t>glucose</a:t>
              </a:r>
              <a:endParaRPr lang="en-GB" sz="1100" b="1" dirty="0"/>
            </a:p>
            <a:p>
              <a:pPr algn="ctr">
                <a:defRPr/>
              </a:pPr>
              <a:endParaRPr lang="en-GB" sz="1100" b="1" dirty="0"/>
            </a:p>
          </p:txBody>
        </p:sp>
      </p:grpSp>
      <p:sp>
        <p:nvSpPr>
          <p:cNvPr id="18443" name="Text Box 86"/>
          <p:cNvSpPr txBox="1">
            <a:spLocks noChangeArrowheads="1"/>
          </p:cNvSpPr>
          <p:nvPr/>
        </p:nvSpPr>
        <p:spPr bwMode="auto">
          <a:xfrm>
            <a:off x="3975100" y="1101725"/>
            <a:ext cx="9509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/>
              <a:t>fasting</a:t>
            </a:r>
          </a:p>
          <a:p>
            <a:pPr algn="ctr"/>
            <a:r>
              <a:rPr lang="en-GB" sz="1600" b="1"/>
              <a:t>glucose</a:t>
            </a:r>
          </a:p>
        </p:txBody>
      </p:sp>
      <p:sp>
        <p:nvSpPr>
          <p:cNvPr id="18444" name="AutoShape 87"/>
          <p:cNvSpPr>
            <a:spLocks/>
          </p:cNvSpPr>
          <p:nvPr/>
        </p:nvSpPr>
        <p:spPr bwMode="auto">
          <a:xfrm rot="10800000" flipH="1" flipV="1">
            <a:off x="5630863" y="855663"/>
            <a:ext cx="288925" cy="1152525"/>
          </a:xfrm>
          <a:prstGeom prst="rightBrace">
            <a:avLst>
              <a:gd name="adj1" fmla="val 3324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45" name="Line 95"/>
          <p:cNvSpPr>
            <a:spLocks noChangeShapeType="1"/>
          </p:cNvSpPr>
          <p:nvPr/>
        </p:nvSpPr>
        <p:spPr bwMode="auto">
          <a:xfrm>
            <a:off x="1671638" y="2079625"/>
            <a:ext cx="258921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Line 96"/>
          <p:cNvSpPr>
            <a:spLocks noChangeShapeType="1"/>
          </p:cNvSpPr>
          <p:nvPr/>
        </p:nvSpPr>
        <p:spPr bwMode="auto">
          <a:xfrm>
            <a:off x="4260850" y="2079625"/>
            <a:ext cx="650875" cy="3603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7" name="Text Box 108"/>
          <p:cNvSpPr txBox="1">
            <a:spLocks noChangeArrowheads="1"/>
          </p:cNvSpPr>
          <p:nvPr/>
        </p:nvSpPr>
        <p:spPr bwMode="auto">
          <a:xfrm>
            <a:off x="4191000" y="784225"/>
            <a:ext cx="1223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/>
              <a:t>Take together on</a:t>
            </a:r>
          </a:p>
          <a:p>
            <a:pPr algn="ctr"/>
            <a:r>
              <a:rPr lang="en-GB" sz="1000"/>
              <a:t>separate day</a:t>
            </a:r>
          </a:p>
        </p:txBody>
      </p:sp>
      <p:sp>
        <p:nvSpPr>
          <p:cNvPr id="18448" name="Text Box 109"/>
          <p:cNvSpPr txBox="1">
            <a:spLocks noChangeArrowheads="1"/>
          </p:cNvSpPr>
          <p:nvPr/>
        </p:nvSpPr>
        <p:spPr bwMode="auto">
          <a:xfrm>
            <a:off x="330200" y="2154238"/>
            <a:ext cx="9810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/>
              <a:t>(random</a:t>
            </a:r>
          </a:p>
          <a:p>
            <a:pPr algn="ctr"/>
            <a:r>
              <a:rPr lang="en-GB" sz="1000"/>
              <a:t>OR</a:t>
            </a:r>
          </a:p>
          <a:p>
            <a:pPr algn="ctr"/>
            <a:r>
              <a:rPr lang="en-GB" sz="1000"/>
              <a:t>fasting)</a:t>
            </a:r>
          </a:p>
        </p:txBody>
      </p:sp>
      <p:sp>
        <p:nvSpPr>
          <p:cNvPr id="18449" name="AutoShape 110"/>
          <p:cNvSpPr>
            <a:spLocks/>
          </p:cNvSpPr>
          <p:nvPr/>
        </p:nvSpPr>
        <p:spPr bwMode="auto">
          <a:xfrm rot="10800000" flipV="1">
            <a:off x="1166813" y="1144588"/>
            <a:ext cx="287337" cy="1727200"/>
          </a:xfrm>
          <a:prstGeom prst="rightBrace">
            <a:avLst>
              <a:gd name="adj1" fmla="val 5009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50" name="Text Box 111"/>
          <p:cNvSpPr txBox="1">
            <a:spLocks noChangeArrowheads="1"/>
          </p:cNvSpPr>
          <p:nvPr/>
        </p:nvSpPr>
        <p:spPr bwMode="auto">
          <a:xfrm>
            <a:off x="4695825" y="1177925"/>
            <a:ext cx="1087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 b="1"/>
              <a:t>&amp; HbA</a:t>
            </a:r>
            <a:r>
              <a:rPr lang="en-GB" b="1" baseline="-25000"/>
              <a:t>1C</a:t>
            </a:r>
          </a:p>
        </p:txBody>
      </p:sp>
      <p:sp>
        <p:nvSpPr>
          <p:cNvPr id="18451" name="Rectangle 112"/>
          <p:cNvSpPr>
            <a:spLocks noChangeArrowheads="1"/>
          </p:cNvSpPr>
          <p:nvPr/>
        </p:nvSpPr>
        <p:spPr bwMode="auto">
          <a:xfrm>
            <a:off x="4191000" y="1611313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(Omit HbA1C if not suitable. See below.*)</a:t>
            </a:r>
          </a:p>
        </p:txBody>
      </p:sp>
      <p:sp>
        <p:nvSpPr>
          <p:cNvPr id="18452" name="Rectangle 113"/>
          <p:cNvSpPr>
            <a:spLocks noChangeArrowheads="1"/>
          </p:cNvSpPr>
          <p:nvPr/>
        </p:nvSpPr>
        <p:spPr bwMode="auto">
          <a:xfrm>
            <a:off x="5991225" y="854075"/>
            <a:ext cx="1079500" cy="1154113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53" name="Text Box 116"/>
          <p:cNvSpPr txBox="1">
            <a:spLocks noChangeArrowheads="1"/>
          </p:cNvSpPr>
          <p:nvPr/>
        </p:nvSpPr>
        <p:spPr bwMode="auto">
          <a:xfrm>
            <a:off x="5991225" y="849313"/>
            <a:ext cx="105251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 b="1"/>
              <a:t>Determine whether at risk / diabetic</a:t>
            </a:r>
          </a:p>
          <a:p>
            <a:pPr algn="ctr"/>
            <a:r>
              <a:rPr lang="en-GB" sz="1000"/>
              <a:t>(see fasting glucose &amp; HbA1C ranges below)</a:t>
            </a:r>
          </a:p>
        </p:txBody>
      </p:sp>
      <p:sp>
        <p:nvSpPr>
          <p:cNvPr id="18454" name="TextBox 192"/>
          <p:cNvSpPr txBox="1">
            <a:spLocks noChangeArrowheads="1"/>
          </p:cNvSpPr>
          <p:nvPr/>
        </p:nvSpPr>
        <p:spPr bwMode="auto">
          <a:xfrm>
            <a:off x="735013" y="423863"/>
            <a:ext cx="455771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900"/>
              <a:t>(If elderly, frail and asymptomatic, please consider whether screening is appropriate.) </a:t>
            </a:r>
          </a:p>
        </p:txBody>
      </p:sp>
      <p:grpSp>
        <p:nvGrpSpPr>
          <p:cNvPr id="18455" name="Group 2"/>
          <p:cNvGrpSpPr>
            <a:grpSpLocks/>
          </p:cNvGrpSpPr>
          <p:nvPr/>
        </p:nvGrpSpPr>
        <p:grpSpPr bwMode="auto">
          <a:xfrm>
            <a:off x="284163" y="3654425"/>
            <a:ext cx="4176712" cy="2963863"/>
            <a:chOff x="44127" y="6084168"/>
            <a:chExt cx="4176961" cy="2962781"/>
          </a:xfrm>
        </p:grpSpPr>
        <p:sp>
          <p:nvSpPr>
            <p:cNvPr id="18456" name="Text Box 10"/>
            <p:cNvSpPr txBox="1">
              <a:spLocks noChangeArrowheads="1"/>
            </p:cNvSpPr>
            <p:nvPr/>
          </p:nvSpPr>
          <p:spPr bwMode="auto">
            <a:xfrm>
              <a:off x="44450" y="6084168"/>
              <a:ext cx="18907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 u="sng"/>
                <a:t>* Not suitable for HbA</a:t>
              </a:r>
              <a:r>
                <a:rPr lang="en-GB" sz="1200" b="1" u="sng" baseline="-25000"/>
                <a:t>1C</a:t>
              </a:r>
            </a:p>
          </p:txBody>
        </p:sp>
        <p:sp>
          <p:nvSpPr>
            <p:cNvPr id="18457" name="Text Box 11"/>
            <p:cNvSpPr txBox="1">
              <a:spLocks noChangeArrowheads="1"/>
            </p:cNvSpPr>
            <p:nvPr/>
          </p:nvSpPr>
          <p:spPr bwMode="auto">
            <a:xfrm>
              <a:off x="44127" y="6314668"/>
              <a:ext cx="3744913" cy="1954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/>
              <a:r>
                <a:rPr lang="en-GB" sz="1000" b="1"/>
                <a:t>1) Rapid onset of diabetes</a:t>
              </a:r>
            </a:p>
            <a:p>
              <a:pPr marL="342900" indent="-342900"/>
              <a:r>
                <a:rPr lang="en-GB" sz="1000"/>
                <a:t>	</a:t>
              </a:r>
              <a:r>
                <a:rPr lang="en-GB" sz="900"/>
                <a:t>a. Suspected T1DM – see symptomatic patient flowchart</a:t>
              </a:r>
            </a:p>
            <a:p>
              <a:pPr marL="342900" indent="-342900"/>
              <a:r>
                <a:rPr lang="en-GB" sz="900"/>
                <a:t>	b. Drug-induced: steroids, anti-psychotics, immuno-suppressants – a fasting glucose may not be sufficient.</a:t>
              </a:r>
            </a:p>
            <a:p>
              <a:pPr marL="342900" indent="-342900"/>
              <a:r>
                <a:rPr lang="en-GB" sz="900"/>
                <a:t>	c.Pancreatic disease</a:t>
              </a:r>
            </a:p>
            <a:p>
              <a:pPr marL="342900" indent="-342900"/>
              <a:r>
                <a:rPr lang="en-GB" sz="1000" b="1"/>
                <a:t>2) Conditions affecting Hb turnover / HbA1C assay</a:t>
              </a:r>
            </a:p>
            <a:p>
              <a:pPr marL="342900" indent="-342900"/>
              <a:r>
                <a:rPr lang="en-GB" sz="900"/>
                <a:t>	a. Haemoglobinopathy</a:t>
              </a:r>
            </a:p>
            <a:p>
              <a:pPr marL="342900" indent="-342900"/>
              <a:r>
                <a:rPr lang="en-GB" sz="900"/>
                <a:t>	b. Anaemia (especially haemolytic)</a:t>
              </a:r>
            </a:p>
            <a:p>
              <a:pPr marL="342900" indent="-342900"/>
              <a:r>
                <a:rPr lang="en-GB" sz="900"/>
                <a:t>	c. Severe blood loss, Blood transfusion</a:t>
              </a:r>
            </a:p>
            <a:p>
              <a:pPr marL="342900" indent="-342900"/>
              <a:r>
                <a:rPr lang="en-GB" sz="900"/>
                <a:t>	d. Splenomegaly / Splenectomy</a:t>
              </a:r>
            </a:p>
            <a:p>
              <a:pPr marL="342900" indent="-342900"/>
              <a:r>
                <a:rPr lang="en-GB" sz="900"/>
                <a:t>	e. Renal dialysis +/- erythropoitein</a:t>
              </a:r>
            </a:p>
            <a:p>
              <a:pPr marL="342900" indent="-342900"/>
              <a:r>
                <a:rPr lang="en-GB" sz="900"/>
                <a:t>	f. Anti-retrovirals, ribavarin, dapsone</a:t>
              </a:r>
            </a:p>
            <a:p>
              <a:pPr marL="342900" indent="-342900"/>
              <a:r>
                <a:rPr lang="en-GB" sz="1000" b="1"/>
                <a:t>3) Children</a:t>
              </a:r>
            </a:p>
          </p:txBody>
        </p:sp>
        <p:sp>
          <p:nvSpPr>
            <p:cNvPr id="18458" name="Text Box 121"/>
            <p:cNvSpPr txBox="1">
              <a:spLocks noChangeArrowheads="1"/>
            </p:cNvSpPr>
            <p:nvPr/>
          </p:nvSpPr>
          <p:spPr bwMode="auto">
            <a:xfrm>
              <a:off x="3284910" y="6660232"/>
              <a:ext cx="792162" cy="458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800"/>
                <a:t>Seek diabetes team advice</a:t>
              </a:r>
            </a:p>
          </p:txBody>
        </p:sp>
        <p:sp>
          <p:nvSpPr>
            <p:cNvPr id="18459" name="AutoShape 122"/>
            <p:cNvSpPr>
              <a:spLocks/>
            </p:cNvSpPr>
            <p:nvPr/>
          </p:nvSpPr>
          <p:spPr bwMode="auto">
            <a:xfrm>
              <a:off x="3284910" y="6731669"/>
              <a:ext cx="142875" cy="288925"/>
            </a:xfrm>
            <a:prstGeom prst="rightBrace">
              <a:avLst>
                <a:gd name="adj1" fmla="val 1685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4127" y="8215403"/>
              <a:ext cx="4176961" cy="83154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>
                <a:defRPr/>
              </a:pPr>
              <a:r>
                <a:rPr lang="en-GB" sz="1200" b="1" u="sng" dirty="0">
                  <a:cs typeface="+mn-cs"/>
                </a:rPr>
                <a:t>* Pregnancy</a:t>
              </a:r>
              <a:r>
                <a:rPr lang="en-GB" sz="1200" u="sng" dirty="0">
                  <a:cs typeface="+mn-cs"/>
                </a:rPr>
                <a:t> </a:t>
              </a:r>
              <a:r>
                <a:rPr lang="en-GB" sz="1000" dirty="0">
                  <a:cs typeface="+mn-cs"/>
                </a:rPr>
                <a:t> - see </a:t>
              </a:r>
              <a:r>
                <a:rPr lang="en-GB" sz="1000" b="1" dirty="0">
                  <a:cs typeface="+mn-cs"/>
                  <a:hlinkClick r:id="rId2"/>
                </a:rPr>
                <a:t>local guidelines </a:t>
              </a:r>
              <a:r>
                <a:rPr lang="en-GB" sz="1000" dirty="0">
                  <a:cs typeface="+mn-cs"/>
                </a:rPr>
                <a:t>for screening/referral</a:t>
              </a:r>
              <a:endParaRPr lang="en-GB" sz="1000" b="1" dirty="0">
                <a:cs typeface="+mn-cs"/>
              </a:endParaRPr>
            </a:p>
            <a:p>
              <a:pPr marL="0" lvl="1" indent="-342900">
                <a:defRPr/>
              </a:pPr>
              <a:r>
                <a:rPr lang="en-GB" sz="900" b="1" dirty="0">
                  <a:cs typeface="+mn-cs"/>
                </a:rPr>
                <a:t>a.</a:t>
              </a:r>
              <a:r>
                <a:rPr lang="en-GB" sz="900" dirty="0">
                  <a:cs typeface="+mn-cs"/>
                </a:rPr>
                <a:t> HbA1C may be used to screen for pre-existing diabetes,</a:t>
              </a:r>
            </a:p>
            <a:p>
              <a:pPr marL="144000" lvl="1" indent="-342900">
                <a:defRPr/>
              </a:pPr>
              <a:r>
                <a:rPr lang="en-GB" sz="900" dirty="0">
                  <a:cs typeface="+mn-cs"/>
                </a:rPr>
                <a:t>	but should  </a:t>
              </a:r>
              <a:r>
                <a:rPr lang="en-GB" sz="900" b="1" dirty="0">
                  <a:cs typeface="+mn-cs"/>
                </a:rPr>
                <a:t>NOT </a:t>
              </a:r>
              <a:r>
                <a:rPr lang="en-GB" sz="900" dirty="0">
                  <a:cs typeface="+mn-cs"/>
                </a:rPr>
                <a:t>be used to screen for Gestational Diabetes (GDM)</a:t>
              </a:r>
            </a:p>
            <a:p>
              <a:pPr marL="180000" indent="-342900">
                <a:defRPr/>
              </a:pPr>
              <a:r>
                <a:rPr lang="en-GB" sz="900" b="1" dirty="0">
                  <a:cs typeface="+mn-cs"/>
                </a:rPr>
                <a:t>b.</a:t>
              </a:r>
              <a:r>
                <a:rPr lang="en-GB" sz="900" dirty="0">
                  <a:cs typeface="+mn-cs"/>
                </a:rPr>
                <a:t> Note that the OGTT for GDM uses </a:t>
              </a:r>
              <a:r>
                <a:rPr lang="en-GB" sz="900" b="1" dirty="0">
                  <a:cs typeface="+mn-cs"/>
                </a:rPr>
                <a:t>lower</a:t>
              </a:r>
              <a:r>
                <a:rPr lang="en-GB" sz="900" dirty="0">
                  <a:cs typeface="+mn-cs"/>
                </a:rPr>
                <a:t> cut-offs:</a:t>
              </a:r>
            </a:p>
            <a:p>
              <a:pPr marL="144000" indent="-342900">
                <a:defRPr/>
              </a:pPr>
              <a:r>
                <a:rPr lang="en-GB" sz="900" dirty="0">
                  <a:cs typeface="+mn-cs"/>
                </a:rPr>
                <a:t>	Fasting glucose </a:t>
              </a:r>
              <a:r>
                <a:rPr lang="en-GB" sz="900" dirty="0"/>
                <a:t>≥5.1 </a:t>
              </a:r>
              <a:r>
                <a:rPr lang="en-GB" sz="900" dirty="0" err="1"/>
                <a:t>mmol</a:t>
              </a:r>
              <a:r>
                <a:rPr lang="en-GB" sz="900" dirty="0"/>
                <a:t>/L, 2-hr glucose </a:t>
              </a:r>
              <a:r>
                <a:rPr lang="en-GB" sz="900" dirty="0">
                  <a:cs typeface="+mn-cs"/>
                </a:rPr>
                <a:t>≥8.5 </a:t>
              </a:r>
              <a:r>
                <a:rPr lang="en-GB" sz="900" dirty="0" err="1">
                  <a:cs typeface="+mn-cs"/>
                </a:rPr>
                <a:t>mmol</a:t>
              </a:r>
              <a:r>
                <a:rPr lang="en-GB" sz="900" dirty="0">
                  <a:cs typeface="+mn-cs"/>
                </a:rPr>
                <a:t>/L</a:t>
              </a:r>
              <a:endParaRPr lang="en-GB" sz="9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AutoShape 105"/>
          <p:cNvSpPr>
            <a:spLocks noChangeArrowheads="1"/>
          </p:cNvSpPr>
          <p:nvPr/>
        </p:nvSpPr>
        <p:spPr bwMode="auto">
          <a:xfrm flipV="1">
            <a:off x="3178175" y="2511425"/>
            <a:ext cx="720725" cy="863600"/>
          </a:xfrm>
          <a:custGeom>
            <a:avLst/>
            <a:gdLst>
              <a:gd name="G0" fmla="+- 8183 0 0"/>
              <a:gd name="G1" fmla="+- 17175 0 0"/>
              <a:gd name="G2" fmla="+- 6925 0 0"/>
              <a:gd name="G3" fmla="*/ 8183 1 2"/>
              <a:gd name="G4" fmla="+- G3 10800 0"/>
              <a:gd name="G5" fmla="+- 21600 8183 17175"/>
              <a:gd name="G6" fmla="+- 17175 6925 0"/>
              <a:gd name="G7" fmla="*/ G6 1 2"/>
              <a:gd name="G8" fmla="*/ 17175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7175 1 2"/>
              <a:gd name="G15" fmla="+- G5 0 G4"/>
              <a:gd name="G16" fmla="+- G0 0 G4"/>
              <a:gd name="G17" fmla="*/ G2 G15 G16"/>
              <a:gd name="T0" fmla="*/ 14892 w 21600"/>
              <a:gd name="T1" fmla="*/ 0 h 21600"/>
              <a:gd name="T2" fmla="*/ 8183 w 21600"/>
              <a:gd name="T3" fmla="*/ 6925 h 21600"/>
              <a:gd name="T4" fmla="*/ 0 w 21600"/>
              <a:gd name="T5" fmla="*/ 18729 h 21600"/>
              <a:gd name="T6" fmla="*/ 8588 w 21600"/>
              <a:gd name="T7" fmla="*/ 21600 h 21600"/>
              <a:gd name="T8" fmla="*/ 17175 w 21600"/>
              <a:gd name="T9" fmla="*/ 15155 h 21600"/>
              <a:gd name="T10" fmla="*/ 21600 w 21600"/>
              <a:gd name="T11" fmla="*/ 692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892" y="0"/>
                </a:moveTo>
                <a:lnTo>
                  <a:pt x="8183" y="6925"/>
                </a:lnTo>
                <a:lnTo>
                  <a:pt x="12608" y="6925"/>
                </a:lnTo>
                <a:lnTo>
                  <a:pt x="12608" y="15856"/>
                </a:lnTo>
                <a:lnTo>
                  <a:pt x="0" y="15856"/>
                </a:lnTo>
                <a:lnTo>
                  <a:pt x="0" y="21600"/>
                </a:lnTo>
                <a:lnTo>
                  <a:pt x="17175" y="21600"/>
                </a:lnTo>
                <a:lnTo>
                  <a:pt x="17175" y="6925"/>
                </a:lnTo>
                <a:lnTo>
                  <a:pt x="21600" y="69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24" name="AutoShape 93"/>
          <p:cNvSpPr>
            <a:spLocks noChangeArrowheads="1"/>
          </p:cNvSpPr>
          <p:nvPr/>
        </p:nvSpPr>
        <p:spPr bwMode="auto">
          <a:xfrm rot="16200000">
            <a:off x="3457575" y="1135063"/>
            <a:ext cx="433387" cy="592138"/>
          </a:xfrm>
          <a:prstGeom prst="downArrow">
            <a:avLst>
              <a:gd name="adj1" fmla="val 30148"/>
              <a:gd name="adj2" fmla="val 57783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9459" name="Line 75"/>
          <p:cNvSpPr>
            <a:spLocks noChangeShapeType="1"/>
          </p:cNvSpPr>
          <p:nvPr/>
        </p:nvSpPr>
        <p:spPr bwMode="auto">
          <a:xfrm>
            <a:off x="2387600" y="4168775"/>
            <a:ext cx="25923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Rectangle 92"/>
          <p:cNvSpPr>
            <a:spLocks noChangeArrowheads="1"/>
          </p:cNvSpPr>
          <p:nvPr/>
        </p:nvSpPr>
        <p:spPr bwMode="auto">
          <a:xfrm>
            <a:off x="3322638" y="3808413"/>
            <a:ext cx="719137" cy="863600"/>
          </a:xfrm>
          <a:prstGeom prst="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61" name="AutoShape 51"/>
          <p:cNvSpPr>
            <a:spLocks noChangeArrowheads="1"/>
          </p:cNvSpPr>
          <p:nvPr/>
        </p:nvSpPr>
        <p:spPr bwMode="auto">
          <a:xfrm rot="13662659" flipH="1">
            <a:off x="4474369" y="3423444"/>
            <a:ext cx="792162" cy="647700"/>
          </a:xfrm>
          <a:prstGeom prst="homePlate">
            <a:avLst>
              <a:gd name="adj" fmla="val 30576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62" name="AutoShape 50"/>
          <p:cNvSpPr>
            <a:spLocks noChangeArrowheads="1"/>
          </p:cNvSpPr>
          <p:nvPr/>
        </p:nvSpPr>
        <p:spPr bwMode="auto">
          <a:xfrm rot="7937341">
            <a:off x="2097882" y="3423444"/>
            <a:ext cx="792162" cy="647700"/>
          </a:xfrm>
          <a:prstGeom prst="homePlate">
            <a:avLst>
              <a:gd name="adj" fmla="val 30576"/>
            </a:avLst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2879725" y="3365500"/>
            <a:ext cx="1687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/>
              <a:t>suitable for HbA</a:t>
            </a:r>
            <a:r>
              <a:rPr lang="en-GB" sz="1200" b="1" baseline="-25000"/>
              <a:t>1C</a:t>
            </a:r>
            <a:r>
              <a:rPr lang="en-GB" sz="1200" b="1"/>
              <a:t>? *</a:t>
            </a:r>
          </a:p>
        </p:txBody>
      </p:sp>
      <p:sp>
        <p:nvSpPr>
          <p:cNvPr id="19464" name="Text Box 14"/>
          <p:cNvSpPr txBox="1">
            <a:spLocks noChangeArrowheads="1"/>
          </p:cNvSpPr>
          <p:nvPr/>
        </p:nvSpPr>
        <p:spPr bwMode="auto">
          <a:xfrm>
            <a:off x="2314575" y="3567113"/>
            <a:ext cx="488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/>
              <a:t>YES</a:t>
            </a:r>
          </a:p>
        </p:txBody>
      </p:sp>
      <p:sp>
        <p:nvSpPr>
          <p:cNvPr id="19465" name="Text Box 15"/>
          <p:cNvSpPr txBox="1">
            <a:spLocks noChangeArrowheads="1"/>
          </p:cNvSpPr>
          <p:nvPr/>
        </p:nvSpPr>
        <p:spPr bwMode="auto">
          <a:xfrm>
            <a:off x="4618038" y="3567113"/>
            <a:ext cx="412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/>
              <a:t>NO</a:t>
            </a:r>
          </a:p>
        </p:txBody>
      </p:sp>
      <p:sp>
        <p:nvSpPr>
          <p:cNvPr id="19466" name="Text Box 16"/>
          <p:cNvSpPr txBox="1">
            <a:spLocks noChangeArrowheads="1"/>
          </p:cNvSpPr>
          <p:nvPr/>
        </p:nvSpPr>
        <p:spPr bwMode="auto">
          <a:xfrm>
            <a:off x="1593850" y="4017963"/>
            <a:ext cx="847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HbA</a:t>
            </a:r>
            <a:r>
              <a:rPr lang="en-GB" b="1" baseline="-25000"/>
              <a:t>1C</a:t>
            </a:r>
          </a:p>
        </p:txBody>
      </p:sp>
      <p:sp>
        <p:nvSpPr>
          <p:cNvPr id="19467" name="Text Box 17"/>
          <p:cNvSpPr txBox="1">
            <a:spLocks noChangeArrowheads="1"/>
          </p:cNvSpPr>
          <p:nvPr/>
        </p:nvSpPr>
        <p:spPr bwMode="auto">
          <a:xfrm>
            <a:off x="5049838" y="4000500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OGTT</a:t>
            </a:r>
          </a:p>
        </p:txBody>
      </p:sp>
      <p:sp>
        <p:nvSpPr>
          <p:cNvPr id="19468" name="Text Box 57"/>
          <p:cNvSpPr txBox="1">
            <a:spLocks noChangeArrowheads="1"/>
          </p:cNvSpPr>
          <p:nvPr/>
        </p:nvSpPr>
        <p:spPr bwMode="auto">
          <a:xfrm>
            <a:off x="730250" y="136525"/>
            <a:ext cx="6075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Diagnosis of diabetes mellitus in </a:t>
            </a:r>
            <a:r>
              <a:rPr lang="en-GB" b="1" u="sng"/>
              <a:t>ASYMPTOMATIC</a:t>
            </a:r>
            <a:r>
              <a:rPr lang="en-GB"/>
              <a:t> adults</a:t>
            </a:r>
          </a:p>
        </p:txBody>
      </p:sp>
      <p:sp>
        <p:nvSpPr>
          <p:cNvPr id="165" name="Rectangle 58"/>
          <p:cNvSpPr>
            <a:spLocks noChangeArrowheads="1"/>
          </p:cNvSpPr>
          <p:nvPr/>
        </p:nvSpPr>
        <p:spPr bwMode="auto">
          <a:xfrm>
            <a:off x="1522413" y="1000125"/>
            <a:ext cx="1871662" cy="86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9470" name="Text Box 60"/>
          <p:cNvSpPr txBox="1">
            <a:spLocks noChangeArrowheads="1"/>
          </p:cNvSpPr>
          <p:nvPr/>
        </p:nvSpPr>
        <p:spPr bwMode="auto">
          <a:xfrm>
            <a:off x="1608138" y="998538"/>
            <a:ext cx="7127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100" b="1"/>
              <a:t>random</a:t>
            </a:r>
          </a:p>
          <a:p>
            <a:pPr algn="ctr"/>
            <a:r>
              <a:rPr lang="en-GB" sz="1100" b="1"/>
              <a:t>glucose</a:t>
            </a:r>
          </a:p>
        </p:txBody>
      </p:sp>
      <p:sp>
        <p:nvSpPr>
          <p:cNvPr id="19471" name="Text Box 61"/>
          <p:cNvSpPr txBox="1">
            <a:spLocks noChangeArrowheads="1"/>
          </p:cNvSpPr>
          <p:nvPr/>
        </p:nvSpPr>
        <p:spPr bwMode="auto">
          <a:xfrm>
            <a:off x="1576388" y="1431925"/>
            <a:ext cx="7318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100" b="1"/>
              <a:t>fasting</a:t>
            </a:r>
          </a:p>
          <a:p>
            <a:pPr algn="ctr"/>
            <a:r>
              <a:rPr lang="en-GB" sz="1100" b="1"/>
              <a:t>glucose</a:t>
            </a:r>
          </a:p>
          <a:p>
            <a:pPr algn="ctr"/>
            <a:endParaRPr lang="en-GB" sz="1100" b="1"/>
          </a:p>
        </p:txBody>
      </p:sp>
      <p:sp>
        <p:nvSpPr>
          <p:cNvPr id="19472" name="Rectangle 63"/>
          <p:cNvSpPr>
            <a:spLocks noChangeArrowheads="1"/>
          </p:cNvSpPr>
          <p:nvPr/>
        </p:nvSpPr>
        <p:spPr bwMode="auto">
          <a:xfrm>
            <a:off x="2239963" y="1525588"/>
            <a:ext cx="9874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 b="1"/>
              <a:t>≥7.0 mmol/L</a:t>
            </a:r>
          </a:p>
        </p:txBody>
      </p:sp>
      <p:sp>
        <p:nvSpPr>
          <p:cNvPr id="19473" name="Rectangle 64"/>
          <p:cNvSpPr>
            <a:spLocks noChangeArrowheads="1"/>
          </p:cNvSpPr>
          <p:nvPr/>
        </p:nvSpPr>
        <p:spPr bwMode="auto">
          <a:xfrm>
            <a:off x="2239963" y="1071563"/>
            <a:ext cx="10652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 b="1"/>
              <a:t>≥11.1 mmol/L</a:t>
            </a:r>
          </a:p>
        </p:txBody>
      </p:sp>
      <p:sp>
        <p:nvSpPr>
          <p:cNvPr id="19474" name="Text Box 76"/>
          <p:cNvSpPr txBox="1">
            <a:spLocks noChangeArrowheads="1"/>
          </p:cNvSpPr>
          <p:nvPr/>
        </p:nvSpPr>
        <p:spPr bwMode="auto">
          <a:xfrm>
            <a:off x="441325" y="1576388"/>
            <a:ext cx="7921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 b="1"/>
              <a:t>INITIAL</a:t>
            </a:r>
          </a:p>
          <a:p>
            <a:pPr algn="ctr"/>
            <a:r>
              <a:rPr lang="en-GB" sz="1200" b="1"/>
              <a:t>lab</a:t>
            </a:r>
          </a:p>
          <a:p>
            <a:pPr algn="ctr"/>
            <a:r>
              <a:rPr lang="en-GB" sz="1200" b="1"/>
              <a:t>glucose</a:t>
            </a:r>
          </a:p>
        </p:txBody>
      </p:sp>
      <p:grpSp>
        <p:nvGrpSpPr>
          <p:cNvPr id="171" name="Group 91"/>
          <p:cNvGrpSpPr>
            <a:grpSpLocks/>
          </p:cNvGrpSpPr>
          <p:nvPr/>
        </p:nvGrpSpPr>
        <p:grpSpPr bwMode="auto">
          <a:xfrm>
            <a:off x="1451338" y="2228813"/>
            <a:ext cx="1944687" cy="979488"/>
            <a:chOff x="1525" y="1324"/>
            <a:chExt cx="1225" cy="61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2" name="Rectangle 4"/>
            <p:cNvSpPr>
              <a:spLocks noChangeArrowheads="1"/>
            </p:cNvSpPr>
            <p:nvPr/>
          </p:nvSpPr>
          <p:spPr bwMode="auto">
            <a:xfrm>
              <a:off x="1570" y="1338"/>
              <a:ext cx="1180" cy="49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73" name="Text Box 6"/>
            <p:cNvSpPr txBox="1">
              <a:spLocks noChangeArrowheads="1"/>
            </p:cNvSpPr>
            <p:nvPr/>
          </p:nvSpPr>
          <p:spPr bwMode="auto">
            <a:xfrm>
              <a:off x="1908" y="1383"/>
              <a:ext cx="84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100" b="1" dirty="0"/>
                <a:t>7.8 – 11.0 </a:t>
              </a:r>
              <a:r>
                <a:rPr lang="en-GB" sz="1100" b="1" dirty="0" err="1"/>
                <a:t>mmol</a:t>
              </a:r>
              <a:r>
                <a:rPr lang="en-GB" sz="1100" b="1" dirty="0"/>
                <a:t>/L</a:t>
              </a:r>
            </a:p>
          </p:txBody>
        </p:sp>
        <p:sp>
          <p:nvSpPr>
            <p:cNvPr id="174" name="Text Box 7"/>
            <p:cNvSpPr txBox="1">
              <a:spLocks noChangeArrowheads="1"/>
            </p:cNvSpPr>
            <p:nvPr/>
          </p:nvSpPr>
          <p:spPr bwMode="auto">
            <a:xfrm>
              <a:off x="1933" y="1598"/>
              <a:ext cx="793" cy="1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100" b="1" dirty="0"/>
                <a:t>6.1 – 6.9 </a:t>
              </a:r>
              <a:r>
                <a:rPr lang="en-GB" sz="1100" b="1" dirty="0" err="1"/>
                <a:t>mmol</a:t>
              </a:r>
              <a:r>
                <a:rPr lang="en-GB" sz="1100" b="1" dirty="0"/>
                <a:t>/L</a:t>
              </a:r>
            </a:p>
          </p:txBody>
        </p:sp>
        <p:sp>
          <p:nvSpPr>
            <p:cNvPr id="175" name="Text Box 77"/>
            <p:cNvSpPr txBox="1">
              <a:spLocks noChangeArrowheads="1"/>
            </p:cNvSpPr>
            <p:nvPr/>
          </p:nvSpPr>
          <p:spPr bwMode="auto">
            <a:xfrm>
              <a:off x="1535" y="1324"/>
              <a:ext cx="449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100" b="1" dirty="0">
                  <a:cs typeface="+mn-cs"/>
                </a:rPr>
                <a:t>random</a:t>
              </a:r>
            </a:p>
            <a:p>
              <a:pPr algn="ctr">
                <a:defRPr/>
              </a:pPr>
              <a:r>
                <a:rPr lang="en-GB" sz="1100" b="1" dirty="0">
                  <a:cs typeface="+mn-cs"/>
                </a:rPr>
                <a:t>glucose</a:t>
              </a:r>
              <a:endParaRPr lang="en-GB" sz="1100" b="1" dirty="0"/>
            </a:p>
          </p:txBody>
        </p:sp>
        <p:sp>
          <p:nvSpPr>
            <p:cNvPr id="176" name="Text Box 78"/>
            <p:cNvSpPr txBox="1">
              <a:spLocks noChangeArrowheads="1"/>
            </p:cNvSpPr>
            <p:nvPr/>
          </p:nvSpPr>
          <p:spPr bwMode="auto">
            <a:xfrm>
              <a:off x="1525" y="1565"/>
              <a:ext cx="461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100" b="1" dirty="0">
                  <a:cs typeface="+mn-cs"/>
                </a:rPr>
                <a:t>fasting</a:t>
              </a:r>
            </a:p>
            <a:p>
              <a:pPr algn="ctr">
                <a:defRPr/>
              </a:pPr>
              <a:r>
                <a:rPr lang="en-GB" sz="1100" b="1" dirty="0">
                  <a:cs typeface="+mn-cs"/>
                </a:rPr>
                <a:t>glucose</a:t>
              </a:r>
              <a:endParaRPr lang="en-GB" sz="1100" b="1" dirty="0"/>
            </a:p>
            <a:p>
              <a:pPr algn="ctr">
                <a:defRPr/>
              </a:pPr>
              <a:endParaRPr lang="en-GB" sz="1100" b="1" dirty="0"/>
            </a:p>
          </p:txBody>
        </p:sp>
      </p:grpSp>
      <p:sp>
        <p:nvSpPr>
          <p:cNvPr id="19476" name="Text Box 86"/>
          <p:cNvSpPr txBox="1">
            <a:spLocks noChangeArrowheads="1"/>
          </p:cNvSpPr>
          <p:nvPr/>
        </p:nvSpPr>
        <p:spPr bwMode="auto">
          <a:xfrm>
            <a:off x="3970338" y="1101725"/>
            <a:ext cx="9509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/>
              <a:t>fasting</a:t>
            </a:r>
          </a:p>
          <a:p>
            <a:pPr algn="ctr"/>
            <a:r>
              <a:rPr lang="en-GB" sz="1600" b="1"/>
              <a:t>glucose</a:t>
            </a:r>
          </a:p>
        </p:txBody>
      </p:sp>
      <p:sp>
        <p:nvSpPr>
          <p:cNvPr id="19477" name="AutoShape 87"/>
          <p:cNvSpPr>
            <a:spLocks/>
          </p:cNvSpPr>
          <p:nvPr/>
        </p:nvSpPr>
        <p:spPr bwMode="auto">
          <a:xfrm rot="10800000" flipH="1" flipV="1">
            <a:off x="5626100" y="855663"/>
            <a:ext cx="288925" cy="1152525"/>
          </a:xfrm>
          <a:prstGeom prst="rightBrace">
            <a:avLst>
              <a:gd name="adj1" fmla="val 3324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78" name="Text Box 74"/>
          <p:cNvSpPr txBox="1">
            <a:spLocks noChangeArrowheads="1"/>
          </p:cNvSpPr>
          <p:nvPr/>
        </p:nvSpPr>
        <p:spPr bwMode="auto">
          <a:xfrm>
            <a:off x="3249613" y="3808413"/>
            <a:ext cx="86518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/>
              <a:t>(repeat blood test on a separate day)</a:t>
            </a:r>
          </a:p>
        </p:txBody>
      </p:sp>
      <p:sp>
        <p:nvSpPr>
          <p:cNvPr id="19479" name="Line 95"/>
          <p:cNvSpPr>
            <a:spLocks noChangeShapeType="1"/>
          </p:cNvSpPr>
          <p:nvPr/>
        </p:nvSpPr>
        <p:spPr bwMode="auto">
          <a:xfrm>
            <a:off x="1666875" y="2079625"/>
            <a:ext cx="258921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Line 96"/>
          <p:cNvSpPr>
            <a:spLocks noChangeShapeType="1"/>
          </p:cNvSpPr>
          <p:nvPr/>
        </p:nvSpPr>
        <p:spPr bwMode="auto">
          <a:xfrm>
            <a:off x="4256088" y="2079625"/>
            <a:ext cx="650875" cy="3603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Text Box 108"/>
          <p:cNvSpPr txBox="1">
            <a:spLocks noChangeArrowheads="1"/>
          </p:cNvSpPr>
          <p:nvPr/>
        </p:nvSpPr>
        <p:spPr bwMode="auto">
          <a:xfrm>
            <a:off x="4186238" y="784225"/>
            <a:ext cx="1223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/>
              <a:t>Take together on</a:t>
            </a:r>
          </a:p>
          <a:p>
            <a:pPr algn="ctr"/>
            <a:r>
              <a:rPr lang="en-GB" sz="1000"/>
              <a:t>separate day</a:t>
            </a:r>
          </a:p>
        </p:txBody>
      </p:sp>
      <p:sp>
        <p:nvSpPr>
          <p:cNvPr id="19482" name="Text Box 109"/>
          <p:cNvSpPr txBox="1">
            <a:spLocks noChangeArrowheads="1"/>
          </p:cNvSpPr>
          <p:nvPr/>
        </p:nvSpPr>
        <p:spPr bwMode="auto">
          <a:xfrm>
            <a:off x="325438" y="2154238"/>
            <a:ext cx="9810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/>
              <a:t>(random</a:t>
            </a:r>
          </a:p>
          <a:p>
            <a:pPr algn="ctr"/>
            <a:r>
              <a:rPr lang="en-GB" sz="1000"/>
              <a:t>OR</a:t>
            </a:r>
          </a:p>
          <a:p>
            <a:pPr algn="ctr"/>
            <a:r>
              <a:rPr lang="en-GB" sz="1000"/>
              <a:t>fasting)</a:t>
            </a:r>
          </a:p>
        </p:txBody>
      </p:sp>
      <p:sp>
        <p:nvSpPr>
          <p:cNvPr id="19483" name="AutoShape 110"/>
          <p:cNvSpPr>
            <a:spLocks/>
          </p:cNvSpPr>
          <p:nvPr/>
        </p:nvSpPr>
        <p:spPr bwMode="auto">
          <a:xfrm rot="10800000" flipV="1">
            <a:off x="1162050" y="1144588"/>
            <a:ext cx="287338" cy="1727200"/>
          </a:xfrm>
          <a:prstGeom prst="rightBrace">
            <a:avLst>
              <a:gd name="adj1" fmla="val 5009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84" name="Text Box 111"/>
          <p:cNvSpPr txBox="1">
            <a:spLocks noChangeArrowheads="1"/>
          </p:cNvSpPr>
          <p:nvPr/>
        </p:nvSpPr>
        <p:spPr bwMode="auto">
          <a:xfrm>
            <a:off x="4691063" y="1177925"/>
            <a:ext cx="1087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 b="1"/>
              <a:t>&amp; HbA</a:t>
            </a:r>
            <a:r>
              <a:rPr lang="en-GB" b="1" baseline="-25000"/>
              <a:t>1C</a:t>
            </a:r>
          </a:p>
        </p:txBody>
      </p:sp>
      <p:sp>
        <p:nvSpPr>
          <p:cNvPr id="19485" name="Rectangle 112"/>
          <p:cNvSpPr>
            <a:spLocks noChangeArrowheads="1"/>
          </p:cNvSpPr>
          <p:nvPr/>
        </p:nvSpPr>
        <p:spPr bwMode="auto">
          <a:xfrm>
            <a:off x="4186238" y="1611313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(Omit HbA1C if not suitable. See below.*)</a:t>
            </a:r>
          </a:p>
        </p:txBody>
      </p:sp>
      <p:sp>
        <p:nvSpPr>
          <p:cNvPr id="19486" name="Rectangle 113"/>
          <p:cNvSpPr>
            <a:spLocks noChangeArrowheads="1"/>
          </p:cNvSpPr>
          <p:nvPr/>
        </p:nvSpPr>
        <p:spPr bwMode="auto">
          <a:xfrm>
            <a:off x="5986463" y="854075"/>
            <a:ext cx="1079500" cy="1154113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87" name="Text Box 116"/>
          <p:cNvSpPr txBox="1">
            <a:spLocks noChangeArrowheads="1"/>
          </p:cNvSpPr>
          <p:nvPr/>
        </p:nvSpPr>
        <p:spPr bwMode="auto">
          <a:xfrm>
            <a:off x="5986463" y="849313"/>
            <a:ext cx="1052512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 b="1"/>
              <a:t>Determine whether at risk / diabetic</a:t>
            </a:r>
          </a:p>
          <a:p>
            <a:pPr algn="ctr"/>
            <a:r>
              <a:rPr lang="en-GB" sz="1000"/>
              <a:t>(see fasting glucose &amp; HbA1C ranges below)</a:t>
            </a:r>
          </a:p>
        </p:txBody>
      </p:sp>
      <p:sp>
        <p:nvSpPr>
          <p:cNvPr id="19488" name="Text Box 123"/>
          <p:cNvSpPr txBox="1">
            <a:spLocks noChangeArrowheads="1"/>
          </p:cNvSpPr>
          <p:nvPr/>
        </p:nvSpPr>
        <p:spPr bwMode="auto">
          <a:xfrm>
            <a:off x="5719763" y="4076700"/>
            <a:ext cx="5556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100" b="1"/>
              <a:t>(75 g)</a:t>
            </a:r>
          </a:p>
        </p:txBody>
      </p:sp>
      <p:sp>
        <p:nvSpPr>
          <p:cNvPr id="19489" name="TextBox 192"/>
          <p:cNvSpPr txBox="1">
            <a:spLocks noChangeArrowheads="1"/>
          </p:cNvSpPr>
          <p:nvPr/>
        </p:nvSpPr>
        <p:spPr bwMode="auto">
          <a:xfrm>
            <a:off x="730250" y="423863"/>
            <a:ext cx="45577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900"/>
              <a:t>(If elderly, frail and asymptomatic, please consider whether screening is appropriate.) 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3838" y="784225"/>
            <a:ext cx="5829300" cy="12446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AutoShape 105"/>
          <p:cNvSpPr>
            <a:spLocks noChangeArrowheads="1"/>
          </p:cNvSpPr>
          <p:nvPr/>
        </p:nvSpPr>
        <p:spPr bwMode="auto">
          <a:xfrm flipV="1">
            <a:off x="3178175" y="2511425"/>
            <a:ext cx="720725" cy="863600"/>
          </a:xfrm>
          <a:custGeom>
            <a:avLst/>
            <a:gdLst>
              <a:gd name="G0" fmla="+- 8183 0 0"/>
              <a:gd name="G1" fmla="+- 17175 0 0"/>
              <a:gd name="G2" fmla="+- 6925 0 0"/>
              <a:gd name="G3" fmla="*/ 8183 1 2"/>
              <a:gd name="G4" fmla="+- G3 10800 0"/>
              <a:gd name="G5" fmla="+- 21600 8183 17175"/>
              <a:gd name="G6" fmla="+- 17175 6925 0"/>
              <a:gd name="G7" fmla="*/ G6 1 2"/>
              <a:gd name="G8" fmla="*/ 17175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7175 1 2"/>
              <a:gd name="G15" fmla="+- G5 0 G4"/>
              <a:gd name="G16" fmla="+- G0 0 G4"/>
              <a:gd name="G17" fmla="*/ G2 G15 G16"/>
              <a:gd name="T0" fmla="*/ 14892 w 21600"/>
              <a:gd name="T1" fmla="*/ 0 h 21600"/>
              <a:gd name="T2" fmla="*/ 8183 w 21600"/>
              <a:gd name="T3" fmla="*/ 6925 h 21600"/>
              <a:gd name="T4" fmla="*/ 0 w 21600"/>
              <a:gd name="T5" fmla="*/ 18729 h 21600"/>
              <a:gd name="T6" fmla="*/ 8588 w 21600"/>
              <a:gd name="T7" fmla="*/ 21600 h 21600"/>
              <a:gd name="T8" fmla="*/ 17175 w 21600"/>
              <a:gd name="T9" fmla="*/ 15155 h 21600"/>
              <a:gd name="T10" fmla="*/ 21600 w 21600"/>
              <a:gd name="T11" fmla="*/ 692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892" y="0"/>
                </a:moveTo>
                <a:lnTo>
                  <a:pt x="8183" y="6925"/>
                </a:lnTo>
                <a:lnTo>
                  <a:pt x="12608" y="6925"/>
                </a:lnTo>
                <a:lnTo>
                  <a:pt x="12608" y="15856"/>
                </a:lnTo>
                <a:lnTo>
                  <a:pt x="0" y="15856"/>
                </a:lnTo>
                <a:lnTo>
                  <a:pt x="0" y="21600"/>
                </a:lnTo>
                <a:lnTo>
                  <a:pt x="17175" y="21600"/>
                </a:lnTo>
                <a:lnTo>
                  <a:pt x="17175" y="6925"/>
                </a:lnTo>
                <a:lnTo>
                  <a:pt x="21600" y="69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24" name="AutoShape 93"/>
          <p:cNvSpPr>
            <a:spLocks noChangeArrowheads="1"/>
          </p:cNvSpPr>
          <p:nvPr/>
        </p:nvSpPr>
        <p:spPr bwMode="auto">
          <a:xfrm rot="16200000">
            <a:off x="3457575" y="1135063"/>
            <a:ext cx="433387" cy="592138"/>
          </a:xfrm>
          <a:prstGeom prst="downArrow">
            <a:avLst>
              <a:gd name="adj1" fmla="val 30148"/>
              <a:gd name="adj2" fmla="val 57783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20483" name="Line 75"/>
          <p:cNvSpPr>
            <a:spLocks noChangeShapeType="1"/>
          </p:cNvSpPr>
          <p:nvPr/>
        </p:nvSpPr>
        <p:spPr bwMode="auto">
          <a:xfrm>
            <a:off x="2387600" y="4168775"/>
            <a:ext cx="25923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4" name="Rectangle 92"/>
          <p:cNvSpPr>
            <a:spLocks noChangeArrowheads="1"/>
          </p:cNvSpPr>
          <p:nvPr/>
        </p:nvSpPr>
        <p:spPr bwMode="auto">
          <a:xfrm>
            <a:off x="3322638" y="3808413"/>
            <a:ext cx="719137" cy="863600"/>
          </a:xfrm>
          <a:prstGeom prst="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85" name="AutoShape 51"/>
          <p:cNvSpPr>
            <a:spLocks noChangeArrowheads="1"/>
          </p:cNvSpPr>
          <p:nvPr/>
        </p:nvSpPr>
        <p:spPr bwMode="auto">
          <a:xfrm rot="13662659" flipH="1">
            <a:off x="4474369" y="3423444"/>
            <a:ext cx="792162" cy="647700"/>
          </a:xfrm>
          <a:prstGeom prst="homePlate">
            <a:avLst>
              <a:gd name="adj" fmla="val 30576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86" name="AutoShape 50"/>
          <p:cNvSpPr>
            <a:spLocks noChangeArrowheads="1"/>
          </p:cNvSpPr>
          <p:nvPr/>
        </p:nvSpPr>
        <p:spPr bwMode="auto">
          <a:xfrm rot="7937341">
            <a:off x="2097882" y="3423444"/>
            <a:ext cx="792162" cy="647700"/>
          </a:xfrm>
          <a:prstGeom prst="homePlate">
            <a:avLst>
              <a:gd name="adj" fmla="val 30576"/>
            </a:avLst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87" name="Rectangle 28"/>
          <p:cNvSpPr>
            <a:spLocks noChangeArrowheads="1"/>
          </p:cNvSpPr>
          <p:nvPr/>
        </p:nvSpPr>
        <p:spPr bwMode="auto">
          <a:xfrm>
            <a:off x="504825" y="4889500"/>
            <a:ext cx="792163" cy="1008063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2879725" y="3365500"/>
            <a:ext cx="1687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/>
              <a:t>suitable for HbA</a:t>
            </a:r>
            <a:r>
              <a:rPr lang="en-GB" sz="1200" b="1" baseline="-25000"/>
              <a:t>1C</a:t>
            </a:r>
            <a:r>
              <a:rPr lang="en-GB" sz="1200" b="1"/>
              <a:t>? *</a:t>
            </a:r>
          </a:p>
        </p:txBody>
      </p:sp>
      <p:sp>
        <p:nvSpPr>
          <p:cNvPr id="20489" name="Text Box 14"/>
          <p:cNvSpPr txBox="1">
            <a:spLocks noChangeArrowheads="1"/>
          </p:cNvSpPr>
          <p:nvPr/>
        </p:nvSpPr>
        <p:spPr bwMode="auto">
          <a:xfrm>
            <a:off x="2314575" y="3567113"/>
            <a:ext cx="488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/>
              <a:t>YES</a:t>
            </a:r>
          </a:p>
        </p:txBody>
      </p:sp>
      <p:sp>
        <p:nvSpPr>
          <p:cNvPr id="20490" name="Text Box 15"/>
          <p:cNvSpPr txBox="1">
            <a:spLocks noChangeArrowheads="1"/>
          </p:cNvSpPr>
          <p:nvPr/>
        </p:nvSpPr>
        <p:spPr bwMode="auto">
          <a:xfrm>
            <a:off x="4618038" y="3567113"/>
            <a:ext cx="412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/>
              <a:t>NO</a:t>
            </a:r>
          </a:p>
        </p:txBody>
      </p:sp>
      <p:sp>
        <p:nvSpPr>
          <p:cNvPr id="20491" name="Text Box 16"/>
          <p:cNvSpPr txBox="1">
            <a:spLocks noChangeArrowheads="1"/>
          </p:cNvSpPr>
          <p:nvPr/>
        </p:nvSpPr>
        <p:spPr bwMode="auto">
          <a:xfrm>
            <a:off x="1593850" y="4017963"/>
            <a:ext cx="847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HbA</a:t>
            </a:r>
            <a:r>
              <a:rPr lang="en-GB" b="1" baseline="-25000"/>
              <a:t>1C</a:t>
            </a:r>
          </a:p>
        </p:txBody>
      </p:sp>
      <p:sp>
        <p:nvSpPr>
          <p:cNvPr id="20492" name="Text Box 17"/>
          <p:cNvSpPr txBox="1">
            <a:spLocks noChangeArrowheads="1"/>
          </p:cNvSpPr>
          <p:nvPr/>
        </p:nvSpPr>
        <p:spPr bwMode="auto">
          <a:xfrm>
            <a:off x="5049838" y="4000500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OGTT</a:t>
            </a:r>
          </a:p>
        </p:txBody>
      </p:sp>
      <p:sp>
        <p:nvSpPr>
          <p:cNvPr id="20493" name="Text Box 18"/>
          <p:cNvSpPr txBox="1">
            <a:spLocks noChangeArrowheads="1"/>
          </p:cNvSpPr>
          <p:nvPr/>
        </p:nvSpPr>
        <p:spPr bwMode="auto">
          <a:xfrm>
            <a:off x="504825" y="486410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 b="1" u="sng"/>
              <a:t>not diabetic</a:t>
            </a:r>
          </a:p>
        </p:txBody>
      </p:sp>
      <p:sp>
        <p:nvSpPr>
          <p:cNvPr id="20494" name="Text Box 27"/>
          <p:cNvSpPr txBox="1">
            <a:spLocks noChangeArrowheads="1"/>
          </p:cNvSpPr>
          <p:nvPr/>
        </p:nvSpPr>
        <p:spPr bwMode="auto">
          <a:xfrm>
            <a:off x="461963" y="5392738"/>
            <a:ext cx="8413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100" b="1"/>
              <a:t>≤41</a:t>
            </a:r>
          </a:p>
          <a:p>
            <a:pPr algn="ctr"/>
            <a:r>
              <a:rPr lang="en-GB" sz="1100" b="1"/>
              <a:t>mmol/mol</a:t>
            </a:r>
          </a:p>
        </p:txBody>
      </p:sp>
      <p:sp>
        <p:nvSpPr>
          <p:cNvPr id="20495" name="Rectangle 31"/>
          <p:cNvSpPr>
            <a:spLocks noChangeArrowheads="1"/>
          </p:cNvSpPr>
          <p:nvPr/>
        </p:nvSpPr>
        <p:spPr bwMode="auto">
          <a:xfrm>
            <a:off x="3970338" y="4913313"/>
            <a:ext cx="792162" cy="1703387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96" name="Text Box 33"/>
          <p:cNvSpPr txBox="1">
            <a:spLocks noChangeArrowheads="1"/>
          </p:cNvSpPr>
          <p:nvPr/>
        </p:nvSpPr>
        <p:spPr bwMode="auto">
          <a:xfrm>
            <a:off x="3960813" y="488791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 b="1" u="sng"/>
              <a:t>not diabetic</a:t>
            </a:r>
          </a:p>
        </p:txBody>
      </p:sp>
      <p:sp>
        <p:nvSpPr>
          <p:cNvPr id="20497" name="Text Box 36"/>
          <p:cNvSpPr txBox="1">
            <a:spLocks noChangeArrowheads="1"/>
          </p:cNvSpPr>
          <p:nvPr/>
        </p:nvSpPr>
        <p:spPr bwMode="auto">
          <a:xfrm>
            <a:off x="3322638" y="5392738"/>
            <a:ext cx="7127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100" b="1"/>
              <a:t>fasting</a:t>
            </a:r>
          </a:p>
          <a:p>
            <a:pPr algn="ctr"/>
            <a:r>
              <a:rPr lang="en-GB" sz="1100" b="1"/>
              <a:t>glucose</a:t>
            </a:r>
          </a:p>
        </p:txBody>
      </p:sp>
      <p:sp>
        <p:nvSpPr>
          <p:cNvPr id="20498" name="Text Box 38"/>
          <p:cNvSpPr txBox="1">
            <a:spLocks noChangeArrowheads="1"/>
          </p:cNvSpPr>
          <p:nvPr/>
        </p:nvSpPr>
        <p:spPr bwMode="auto">
          <a:xfrm>
            <a:off x="3970338" y="5464175"/>
            <a:ext cx="7191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100" b="1"/>
              <a:t>≤6.0</a:t>
            </a:r>
          </a:p>
        </p:txBody>
      </p:sp>
      <p:sp>
        <p:nvSpPr>
          <p:cNvPr id="20499" name="Text Box 39"/>
          <p:cNvSpPr txBox="1">
            <a:spLocks noChangeArrowheads="1"/>
          </p:cNvSpPr>
          <p:nvPr/>
        </p:nvSpPr>
        <p:spPr bwMode="auto">
          <a:xfrm>
            <a:off x="3322638" y="5992813"/>
            <a:ext cx="7127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100" b="1"/>
              <a:t>2-hr</a:t>
            </a:r>
          </a:p>
          <a:p>
            <a:pPr algn="ctr"/>
            <a:r>
              <a:rPr lang="en-GB" sz="1100" b="1"/>
              <a:t>glucose</a:t>
            </a:r>
          </a:p>
        </p:txBody>
      </p:sp>
      <p:sp>
        <p:nvSpPr>
          <p:cNvPr id="20500" name="Text Box 40"/>
          <p:cNvSpPr txBox="1">
            <a:spLocks noChangeArrowheads="1"/>
          </p:cNvSpPr>
          <p:nvPr/>
        </p:nvSpPr>
        <p:spPr bwMode="auto">
          <a:xfrm>
            <a:off x="3324225" y="5740400"/>
            <a:ext cx="7191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900" b="1"/>
              <a:t>mmol/L</a:t>
            </a:r>
          </a:p>
        </p:txBody>
      </p:sp>
      <p:sp>
        <p:nvSpPr>
          <p:cNvPr id="20501" name="Text Box 41"/>
          <p:cNvSpPr txBox="1">
            <a:spLocks noChangeArrowheads="1"/>
          </p:cNvSpPr>
          <p:nvPr/>
        </p:nvSpPr>
        <p:spPr bwMode="auto">
          <a:xfrm>
            <a:off x="3324225" y="6340475"/>
            <a:ext cx="7191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900" b="1"/>
              <a:t>mmol/L</a:t>
            </a:r>
          </a:p>
        </p:txBody>
      </p:sp>
      <p:sp>
        <p:nvSpPr>
          <p:cNvPr id="20502" name="Text Box 42"/>
          <p:cNvSpPr txBox="1">
            <a:spLocks noChangeArrowheads="1"/>
          </p:cNvSpPr>
          <p:nvPr/>
        </p:nvSpPr>
        <p:spPr bwMode="auto">
          <a:xfrm>
            <a:off x="3970338" y="6111875"/>
            <a:ext cx="7191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100" b="1"/>
              <a:t>≤7.7</a:t>
            </a:r>
          </a:p>
        </p:txBody>
      </p:sp>
      <p:sp>
        <p:nvSpPr>
          <p:cNvPr id="20503" name="Text Box 43"/>
          <p:cNvSpPr txBox="1">
            <a:spLocks noChangeArrowheads="1"/>
          </p:cNvSpPr>
          <p:nvPr/>
        </p:nvSpPr>
        <p:spPr bwMode="auto">
          <a:xfrm>
            <a:off x="3970338" y="5780088"/>
            <a:ext cx="7191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100" b="1"/>
              <a:t>AND</a:t>
            </a:r>
          </a:p>
        </p:txBody>
      </p:sp>
      <p:sp>
        <p:nvSpPr>
          <p:cNvPr id="20504" name="AutoShape 52"/>
          <p:cNvSpPr>
            <a:spLocks/>
          </p:cNvSpPr>
          <p:nvPr/>
        </p:nvSpPr>
        <p:spPr bwMode="auto">
          <a:xfrm rot="16200000" flipV="1">
            <a:off x="1702594" y="3628231"/>
            <a:ext cx="431800" cy="1944688"/>
          </a:xfrm>
          <a:prstGeom prst="rightBrace">
            <a:avLst>
              <a:gd name="adj1" fmla="val 3753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05" name="AutoShape 54"/>
          <p:cNvSpPr>
            <a:spLocks/>
          </p:cNvSpPr>
          <p:nvPr/>
        </p:nvSpPr>
        <p:spPr bwMode="auto">
          <a:xfrm rot="16200000" flipV="1">
            <a:off x="5230019" y="3628231"/>
            <a:ext cx="431800" cy="1944688"/>
          </a:xfrm>
          <a:prstGeom prst="rightBrace">
            <a:avLst>
              <a:gd name="adj1" fmla="val 3753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06" name="Text Box 57"/>
          <p:cNvSpPr txBox="1">
            <a:spLocks noChangeArrowheads="1"/>
          </p:cNvSpPr>
          <p:nvPr/>
        </p:nvSpPr>
        <p:spPr bwMode="auto">
          <a:xfrm>
            <a:off x="730250" y="136525"/>
            <a:ext cx="6075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Diagnosis of diabetes mellitus in </a:t>
            </a:r>
            <a:r>
              <a:rPr lang="en-GB" b="1" u="sng"/>
              <a:t>ASYMPTOMATIC</a:t>
            </a:r>
            <a:r>
              <a:rPr lang="en-GB"/>
              <a:t> adults</a:t>
            </a:r>
          </a:p>
        </p:txBody>
      </p:sp>
      <p:sp>
        <p:nvSpPr>
          <p:cNvPr id="165" name="Rectangle 58"/>
          <p:cNvSpPr>
            <a:spLocks noChangeArrowheads="1"/>
          </p:cNvSpPr>
          <p:nvPr/>
        </p:nvSpPr>
        <p:spPr bwMode="auto">
          <a:xfrm>
            <a:off x="1522413" y="1000125"/>
            <a:ext cx="1871662" cy="86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20508" name="Text Box 60"/>
          <p:cNvSpPr txBox="1">
            <a:spLocks noChangeArrowheads="1"/>
          </p:cNvSpPr>
          <p:nvPr/>
        </p:nvSpPr>
        <p:spPr bwMode="auto">
          <a:xfrm>
            <a:off x="1608138" y="998538"/>
            <a:ext cx="7127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100" b="1"/>
              <a:t>random</a:t>
            </a:r>
          </a:p>
          <a:p>
            <a:pPr algn="ctr"/>
            <a:r>
              <a:rPr lang="en-GB" sz="1100" b="1"/>
              <a:t>glucose</a:t>
            </a:r>
          </a:p>
        </p:txBody>
      </p:sp>
      <p:sp>
        <p:nvSpPr>
          <p:cNvPr id="20509" name="Text Box 61"/>
          <p:cNvSpPr txBox="1">
            <a:spLocks noChangeArrowheads="1"/>
          </p:cNvSpPr>
          <p:nvPr/>
        </p:nvSpPr>
        <p:spPr bwMode="auto">
          <a:xfrm>
            <a:off x="1576388" y="1431925"/>
            <a:ext cx="7318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100" b="1"/>
              <a:t>fasting</a:t>
            </a:r>
          </a:p>
          <a:p>
            <a:pPr algn="ctr"/>
            <a:r>
              <a:rPr lang="en-GB" sz="1100" b="1"/>
              <a:t>glucose</a:t>
            </a:r>
          </a:p>
          <a:p>
            <a:pPr algn="ctr"/>
            <a:endParaRPr lang="en-GB" sz="1100" b="1"/>
          </a:p>
        </p:txBody>
      </p:sp>
      <p:sp>
        <p:nvSpPr>
          <p:cNvPr id="20510" name="Rectangle 63"/>
          <p:cNvSpPr>
            <a:spLocks noChangeArrowheads="1"/>
          </p:cNvSpPr>
          <p:nvPr/>
        </p:nvSpPr>
        <p:spPr bwMode="auto">
          <a:xfrm>
            <a:off x="2239963" y="1525588"/>
            <a:ext cx="9874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 b="1"/>
              <a:t>≥7.0 mmol/L</a:t>
            </a:r>
          </a:p>
        </p:txBody>
      </p:sp>
      <p:sp>
        <p:nvSpPr>
          <p:cNvPr id="20511" name="Rectangle 64"/>
          <p:cNvSpPr>
            <a:spLocks noChangeArrowheads="1"/>
          </p:cNvSpPr>
          <p:nvPr/>
        </p:nvSpPr>
        <p:spPr bwMode="auto">
          <a:xfrm>
            <a:off x="2239963" y="1071563"/>
            <a:ext cx="10652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 b="1"/>
              <a:t>≥11.1 mmol/L</a:t>
            </a:r>
          </a:p>
        </p:txBody>
      </p:sp>
      <p:sp>
        <p:nvSpPr>
          <p:cNvPr id="20512" name="Text Box 76"/>
          <p:cNvSpPr txBox="1">
            <a:spLocks noChangeArrowheads="1"/>
          </p:cNvSpPr>
          <p:nvPr/>
        </p:nvSpPr>
        <p:spPr bwMode="auto">
          <a:xfrm>
            <a:off x="441325" y="1576388"/>
            <a:ext cx="7921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 b="1"/>
              <a:t>INITIAL</a:t>
            </a:r>
          </a:p>
          <a:p>
            <a:pPr algn="ctr"/>
            <a:r>
              <a:rPr lang="en-GB" sz="1200" b="1"/>
              <a:t>lab</a:t>
            </a:r>
          </a:p>
          <a:p>
            <a:pPr algn="ctr"/>
            <a:r>
              <a:rPr lang="en-GB" sz="1200" b="1"/>
              <a:t>glucose</a:t>
            </a:r>
          </a:p>
        </p:txBody>
      </p:sp>
      <p:grpSp>
        <p:nvGrpSpPr>
          <p:cNvPr id="171" name="Group 91"/>
          <p:cNvGrpSpPr>
            <a:grpSpLocks/>
          </p:cNvGrpSpPr>
          <p:nvPr/>
        </p:nvGrpSpPr>
        <p:grpSpPr bwMode="auto">
          <a:xfrm>
            <a:off x="1451338" y="2228813"/>
            <a:ext cx="1944687" cy="979488"/>
            <a:chOff x="1525" y="1324"/>
            <a:chExt cx="1225" cy="61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2" name="Rectangle 4"/>
            <p:cNvSpPr>
              <a:spLocks noChangeArrowheads="1"/>
            </p:cNvSpPr>
            <p:nvPr/>
          </p:nvSpPr>
          <p:spPr bwMode="auto">
            <a:xfrm>
              <a:off x="1570" y="1338"/>
              <a:ext cx="1180" cy="49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73" name="Text Box 6"/>
            <p:cNvSpPr txBox="1">
              <a:spLocks noChangeArrowheads="1"/>
            </p:cNvSpPr>
            <p:nvPr/>
          </p:nvSpPr>
          <p:spPr bwMode="auto">
            <a:xfrm>
              <a:off x="1908" y="1383"/>
              <a:ext cx="84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100" b="1" dirty="0"/>
                <a:t>7.8 – 11.0 </a:t>
              </a:r>
              <a:r>
                <a:rPr lang="en-GB" sz="1100" b="1" dirty="0" err="1"/>
                <a:t>mmol</a:t>
              </a:r>
              <a:r>
                <a:rPr lang="en-GB" sz="1100" b="1" dirty="0"/>
                <a:t>/L</a:t>
              </a:r>
            </a:p>
          </p:txBody>
        </p:sp>
        <p:sp>
          <p:nvSpPr>
            <p:cNvPr id="174" name="Text Box 7"/>
            <p:cNvSpPr txBox="1">
              <a:spLocks noChangeArrowheads="1"/>
            </p:cNvSpPr>
            <p:nvPr/>
          </p:nvSpPr>
          <p:spPr bwMode="auto">
            <a:xfrm>
              <a:off x="1933" y="1598"/>
              <a:ext cx="793" cy="1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100" b="1" dirty="0"/>
                <a:t>6.1 – 6.9 </a:t>
              </a:r>
              <a:r>
                <a:rPr lang="en-GB" sz="1100" b="1" dirty="0" err="1"/>
                <a:t>mmol</a:t>
              </a:r>
              <a:r>
                <a:rPr lang="en-GB" sz="1100" b="1" dirty="0"/>
                <a:t>/L</a:t>
              </a:r>
            </a:p>
          </p:txBody>
        </p:sp>
        <p:sp>
          <p:nvSpPr>
            <p:cNvPr id="175" name="Text Box 77"/>
            <p:cNvSpPr txBox="1">
              <a:spLocks noChangeArrowheads="1"/>
            </p:cNvSpPr>
            <p:nvPr/>
          </p:nvSpPr>
          <p:spPr bwMode="auto">
            <a:xfrm>
              <a:off x="1535" y="1324"/>
              <a:ext cx="449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100" b="1" dirty="0">
                  <a:cs typeface="+mn-cs"/>
                </a:rPr>
                <a:t>random</a:t>
              </a:r>
            </a:p>
            <a:p>
              <a:pPr algn="ctr">
                <a:defRPr/>
              </a:pPr>
              <a:r>
                <a:rPr lang="en-GB" sz="1100" b="1" dirty="0">
                  <a:cs typeface="+mn-cs"/>
                </a:rPr>
                <a:t>glucose</a:t>
              </a:r>
              <a:endParaRPr lang="en-GB" sz="1100" b="1" dirty="0"/>
            </a:p>
          </p:txBody>
        </p:sp>
        <p:sp>
          <p:nvSpPr>
            <p:cNvPr id="176" name="Text Box 78"/>
            <p:cNvSpPr txBox="1">
              <a:spLocks noChangeArrowheads="1"/>
            </p:cNvSpPr>
            <p:nvPr/>
          </p:nvSpPr>
          <p:spPr bwMode="auto">
            <a:xfrm>
              <a:off x="1525" y="1565"/>
              <a:ext cx="461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100" b="1" dirty="0">
                  <a:cs typeface="+mn-cs"/>
                </a:rPr>
                <a:t>fasting</a:t>
              </a:r>
            </a:p>
            <a:p>
              <a:pPr algn="ctr">
                <a:defRPr/>
              </a:pPr>
              <a:r>
                <a:rPr lang="en-GB" sz="1100" b="1" dirty="0">
                  <a:cs typeface="+mn-cs"/>
                </a:rPr>
                <a:t>glucose</a:t>
              </a:r>
              <a:endParaRPr lang="en-GB" sz="1100" b="1" dirty="0"/>
            </a:p>
            <a:p>
              <a:pPr algn="ctr">
                <a:defRPr/>
              </a:pPr>
              <a:endParaRPr lang="en-GB" sz="1100" b="1" dirty="0"/>
            </a:p>
          </p:txBody>
        </p:sp>
      </p:grpSp>
      <p:sp>
        <p:nvSpPr>
          <p:cNvPr id="20514" name="Text Box 86"/>
          <p:cNvSpPr txBox="1">
            <a:spLocks noChangeArrowheads="1"/>
          </p:cNvSpPr>
          <p:nvPr/>
        </p:nvSpPr>
        <p:spPr bwMode="auto">
          <a:xfrm>
            <a:off x="3970338" y="1101725"/>
            <a:ext cx="9509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/>
              <a:t>fasting</a:t>
            </a:r>
          </a:p>
          <a:p>
            <a:pPr algn="ctr"/>
            <a:r>
              <a:rPr lang="en-GB" sz="1600" b="1"/>
              <a:t>glucose</a:t>
            </a:r>
          </a:p>
        </p:txBody>
      </p:sp>
      <p:sp>
        <p:nvSpPr>
          <p:cNvPr id="20515" name="AutoShape 87"/>
          <p:cNvSpPr>
            <a:spLocks/>
          </p:cNvSpPr>
          <p:nvPr/>
        </p:nvSpPr>
        <p:spPr bwMode="auto">
          <a:xfrm rot="10800000" flipH="1" flipV="1">
            <a:off x="5626100" y="855663"/>
            <a:ext cx="288925" cy="1152525"/>
          </a:xfrm>
          <a:prstGeom prst="rightBrace">
            <a:avLst>
              <a:gd name="adj1" fmla="val 3324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16" name="Text Box 74"/>
          <p:cNvSpPr txBox="1">
            <a:spLocks noChangeArrowheads="1"/>
          </p:cNvSpPr>
          <p:nvPr/>
        </p:nvSpPr>
        <p:spPr bwMode="auto">
          <a:xfrm>
            <a:off x="3249613" y="3808413"/>
            <a:ext cx="86518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/>
              <a:t>(repeat blood test on a separate day)</a:t>
            </a:r>
          </a:p>
        </p:txBody>
      </p:sp>
      <p:sp>
        <p:nvSpPr>
          <p:cNvPr id="20517" name="Line 95"/>
          <p:cNvSpPr>
            <a:spLocks noChangeShapeType="1"/>
          </p:cNvSpPr>
          <p:nvPr/>
        </p:nvSpPr>
        <p:spPr bwMode="auto">
          <a:xfrm>
            <a:off x="1666875" y="2079625"/>
            <a:ext cx="258921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8" name="Line 96"/>
          <p:cNvSpPr>
            <a:spLocks noChangeShapeType="1"/>
          </p:cNvSpPr>
          <p:nvPr/>
        </p:nvSpPr>
        <p:spPr bwMode="auto">
          <a:xfrm>
            <a:off x="4256088" y="2079625"/>
            <a:ext cx="650875" cy="3603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9" name="Text Box 108"/>
          <p:cNvSpPr txBox="1">
            <a:spLocks noChangeArrowheads="1"/>
          </p:cNvSpPr>
          <p:nvPr/>
        </p:nvSpPr>
        <p:spPr bwMode="auto">
          <a:xfrm>
            <a:off x="4186238" y="784225"/>
            <a:ext cx="1223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/>
              <a:t>Take together on</a:t>
            </a:r>
          </a:p>
          <a:p>
            <a:pPr algn="ctr"/>
            <a:r>
              <a:rPr lang="en-GB" sz="1000"/>
              <a:t>separate day</a:t>
            </a:r>
          </a:p>
        </p:txBody>
      </p:sp>
      <p:sp>
        <p:nvSpPr>
          <p:cNvPr id="20520" name="Text Box 109"/>
          <p:cNvSpPr txBox="1">
            <a:spLocks noChangeArrowheads="1"/>
          </p:cNvSpPr>
          <p:nvPr/>
        </p:nvSpPr>
        <p:spPr bwMode="auto">
          <a:xfrm>
            <a:off x="325438" y="2154238"/>
            <a:ext cx="9810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/>
              <a:t>(random</a:t>
            </a:r>
          </a:p>
          <a:p>
            <a:pPr algn="ctr"/>
            <a:r>
              <a:rPr lang="en-GB" sz="1000"/>
              <a:t>OR</a:t>
            </a:r>
          </a:p>
          <a:p>
            <a:pPr algn="ctr"/>
            <a:r>
              <a:rPr lang="en-GB" sz="1000"/>
              <a:t>fasting)</a:t>
            </a:r>
          </a:p>
        </p:txBody>
      </p:sp>
      <p:sp>
        <p:nvSpPr>
          <p:cNvPr id="20521" name="AutoShape 110"/>
          <p:cNvSpPr>
            <a:spLocks/>
          </p:cNvSpPr>
          <p:nvPr/>
        </p:nvSpPr>
        <p:spPr bwMode="auto">
          <a:xfrm rot="10800000" flipV="1">
            <a:off x="1162050" y="1144588"/>
            <a:ext cx="287338" cy="1727200"/>
          </a:xfrm>
          <a:prstGeom prst="rightBrace">
            <a:avLst>
              <a:gd name="adj1" fmla="val 5009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22" name="Text Box 111"/>
          <p:cNvSpPr txBox="1">
            <a:spLocks noChangeArrowheads="1"/>
          </p:cNvSpPr>
          <p:nvPr/>
        </p:nvSpPr>
        <p:spPr bwMode="auto">
          <a:xfrm>
            <a:off x="4691063" y="1177925"/>
            <a:ext cx="1087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 b="1"/>
              <a:t>&amp; HbA</a:t>
            </a:r>
            <a:r>
              <a:rPr lang="en-GB" b="1" baseline="-25000"/>
              <a:t>1C</a:t>
            </a:r>
          </a:p>
        </p:txBody>
      </p:sp>
      <p:sp>
        <p:nvSpPr>
          <p:cNvPr id="20523" name="Rectangle 112"/>
          <p:cNvSpPr>
            <a:spLocks noChangeArrowheads="1"/>
          </p:cNvSpPr>
          <p:nvPr/>
        </p:nvSpPr>
        <p:spPr bwMode="auto">
          <a:xfrm>
            <a:off x="4186238" y="1611313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(Omit HbA1C if not suitable. See below.*)</a:t>
            </a:r>
          </a:p>
        </p:txBody>
      </p:sp>
      <p:sp>
        <p:nvSpPr>
          <p:cNvPr id="20524" name="Rectangle 113"/>
          <p:cNvSpPr>
            <a:spLocks noChangeArrowheads="1"/>
          </p:cNvSpPr>
          <p:nvPr/>
        </p:nvSpPr>
        <p:spPr bwMode="auto">
          <a:xfrm>
            <a:off x="5986463" y="854075"/>
            <a:ext cx="1079500" cy="1154113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25" name="Text Box 116"/>
          <p:cNvSpPr txBox="1">
            <a:spLocks noChangeArrowheads="1"/>
          </p:cNvSpPr>
          <p:nvPr/>
        </p:nvSpPr>
        <p:spPr bwMode="auto">
          <a:xfrm>
            <a:off x="5986463" y="849313"/>
            <a:ext cx="1052512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 b="1"/>
              <a:t>Determine whether at risk / diabetic</a:t>
            </a:r>
          </a:p>
          <a:p>
            <a:pPr algn="ctr"/>
            <a:r>
              <a:rPr lang="en-GB" sz="1000"/>
              <a:t>(see fasting glucose &amp; HbA1C ranges below)</a:t>
            </a:r>
          </a:p>
        </p:txBody>
      </p:sp>
      <p:sp>
        <p:nvSpPr>
          <p:cNvPr id="20526" name="Text Box 123"/>
          <p:cNvSpPr txBox="1">
            <a:spLocks noChangeArrowheads="1"/>
          </p:cNvSpPr>
          <p:nvPr/>
        </p:nvSpPr>
        <p:spPr bwMode="auto">
          <a:xfrm>
            <a:off x="5719763" y="4076700"/>
            <a:ext cx="5556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100" b="1"/>
              <a:t>(75 g)</a:t>
            </a:r>
          </a:p>
        </p:txBody>
      </p:sp>
      <p:sp>
        <p:nvSpPr>
          <p:cNvPr id="20527" name="TextBox 192"/>
          <p:cNvSpPr txBox="1">
            <a:spLocks noChangeArrowheads="1"/>
          </p:cNvSpPr>
          <p:nvPr/>
        </p:nvSpPr>
        <p:spPr bwMode="auto">
          <a:xfrm>
            <a:off x="730250" y="423863"/>
            <a:ext cx="45577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900"/>
              <a:t>(If elderly, frail and asymptomatic, please consider whether screening is appropriate.) 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3838" y="784225"/>
            <a:ext cx="5829300" cy="12446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AutoShape 105"/>
          <p:cNvSpPr>
            <a:spLocks noChangeArrowheads="1"/>
          </p:cNvSpPr>
          <p:nvPr/>
        </p:nvSpPr>
        <p:spPr bwMode="auto">
          <a:xfrm flipV="1">
            <a:off x="3178175" y="2511425"/>
            <a:ext cx="720725" cy="863600"/>
          </a:xfrm>
          <a:custGeom>
            <a:avLst/>
            <a:gdLst>
              <a:gd name="G0" fmla="+- 8183 0 0"/>
              <a:gd name="G1" fmla="+- 17175 0 0"/>
              <a:gd name="G2" fmla="+- 6925 0 0"/>
              <a:gd name="G3" fmla="*/ 8183 1 2"/>
              <a:gd name="G4" fmla="+- G3 10800 0"/>
              <a:gd name="G5" fmla="+- 21600 8183 17175"/>
              <a:gd name="G6" fmla="+- 17175 6925 0"/>
              <a:gd name="G7" fmla="*/ G6 1 2"/>
              <a:gd name="G8" fmla="*/ 17175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7175 1 2"/>
              <a:gd name="G15" fmla="+- G5 0 G4"/>
              <a:gd name="G16" fmla="+- G0 0 G4"/>
              <a:gd name="G17" fmla="*/ G2 G15 G16"/>
              <a:gd name="T0" fmla="*/ 14892 w 21600"/>
              <a:gd name="T1" fmla="*/ 0 h 21600"/>
              <a:gd name="T2" fmla="*/ 8183 w 21600"/>
              <a:gd name="T3" fmla="*/ 6925 h 21600"/>
              <a:gd name="T4" fmla="*/ 0 w 21600"/>
              <a:gd name="T5" fmla="*/ 18729 h 21600"/>
              <a:gd name="T6" fmla="*/ 8588 w 21600"/>
              <a:gd name="T7" fmla="*/ 21600 h 21600"/>
              <a:gd name="T8" fmla="*/ 17175 w 21600"/>
              <a:gd name="T9" fmla="*/ 15155 h 21600"/>
              <a:gd name="T10" fmla="*/ 21600 w 21600"/>
              <a:gd name="T11" fmla="*/ 692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892" y="0"/>
                </a:moveTo>
                <a:lnTo>
                  <a:pt x="8183" y="6925"/>
                </a:lnTo>
                <a:lnTo>
                  <a:pt x="12608" y="6925"/>
                </a:lnTo>
                <a:lnTo>
                  <a:pt x="12608" y="15856"/>
                </a:lnTo>
                <a:lnTo>
                  <a:pt x="0" y="15856"/>
                </a:lnTo>
                <a:lnTo>
                  <a:pt x="0" y="21600"/>
                </a:lnTo>
                <a:lnTo>
                  <a:pt x="17175" y="21600"/>
                </a:lnTo>
                <a:lnTo>
                  <a:pt x="17175" y="6925"/>
                </a:lnTo>
                <a:lnTo>
                  <a:pt x="21600" y="69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24" name="AutoShape 93"/>
          <p:cNvSpPr>
            <a:spLocks noChangeArrowheads="1"/>
          </p:cNvSpPr>
          <p:nvPr/>
        </p:nvSpPr>
        <p:spPr bwMode="auto">
          <a:xfrm rot="16200000">
            <a:off x="3457575" y="1135063"/>
            <a:ext cx="433387" cy="592138"/>
          </a:xfrm>
          <a:prstGeom prst="downArrow">
            <a:avLst>
              <a:gd name="adj1" fmla="val 30148"/>
              <a:gd name="adj2" fmla="val 57783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21507" name="Line 75"/>
          <p:cNvSpPr>
            <a:spLocks noChangeShapeType="1"/>
          </p:cNvSpPr>
          <p:nvPr/>
        </p:nvSpPr>
        <p:spPr bwMode="auto">
          <a:xfrm>
            <a:off x="2387600" y="4168775"/>
            <a:ext cx="25923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8" name="Rectangle 92"/>
          <p:cNvSpPr>
            <a:spLocks noChangeArrowheads="1"/>
          </p:cNvSpPr>
          <p:nvPr/>
        </p:nvSpPr>
        <p:spPr bwMode="auto">
          <a:xfrm>
            <a:off x="3322638" y="3808413"/>
            <a:ext cx="719137" cy="863600"/>
          </a:xfrm>
          <a:prstGeom prst="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09" name="AutoShape 51"/>
          <p:cNvSpPr>
            <a:spLocks noChangeArrowheads="1"/>
          </p:cNvSpPr>
          <p:nvPr/>
        </p:nvSpPr>
        <p:spPr bwMode="auto">
          <a:xfrm rot="13662659" flipH="1">
            <a:off x="4474369" y="3423444"/>
            <a:ext cx="792162" cy="647700"/>
          </a:xfrm>
          <a:prstGeom prst="homePlate">
            <a:avLst>
              <a:gd name="adj" fmla="val 30576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10" name="AutoShape 50"/>
          <p:cNvSpPr>
            <a:spLocks noChangeArrowheads="1"/>
          </p:cNvSpPr>
          <p:nvPr/>
        </p:nvSpPr>
        <p:spPr bwMode="auto">
          <a:xfrm rot="7937341">
            <a:off x="2097882" y="3423444"/>
            <a:ext cx="792162" cy="647700"/>
          </a:xfrm>
          <a:prstGeom prst="homePlate">
            <a:avLst>
              <a:gd name="adj" fmla="val 30576"/>
            </a:avLst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11" name="Rectangle 28"/>
          <p:cNvSpPr>
            <a:spLocks noChangeArrowheads="1"/>
          </p:cNvSpPr>
          <p:nvPr/>
        </p:nvSpPr>
        <p:spPr bwMode="auto">
          <a:xfrm>
            <a:off x="504825" y="4889500"/>
            <a:ext cx="792163" cy="1008063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12" name="Rectangle 24"/>
          <p:cNvSpPr>
            <a:spLocks noChangeArrowheads="1"/>
          </p:cNvSpPr>
          <p:nvPr/>
        </p:nvSpPr>
        <p:spPr bwMode="auto">
          <a:xfrm>
            <a:off x="1441450" y="4889500"/>
            <a:ext cx="790575" cy="1008063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879725" y="3365500"/>
            <a:ext cx="1687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/>
              <a:t>suitable for HbA</a:t>
            </a:r>
            <a:r>
              <a:rPr lang="en-GB" sz="1200" b="1" baseline="-25000"/>
              <a:t>1C</a:t>
            </a:r>
            <a:r>
              <a:rPr lang="en-GB" sz="1200" b="1"/>
              <a:t>? *</a:t>
            </a:r>
          </a:p>
        </p:txBody>
      </p:sp>
      <p:sp>
        <p:nvSpPr>
          <p:cNvPr id="21514" name="Text Box 14"/>
          <p:cNvSpPr txBox="1">
            <a:spLocks noChangeArrowheads="1"/>
          </p:cNvSpPr>
          <p:nvPr/>
        </p:nvSpPr>
        <p:spPr bwMode="auto">
          <a:xfrm>
            <a:off x="2314575" y="3567113"/>
            <a:ext cx="488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/>
              <a:t>YES</a:t>
            </a:r>
          </a:p>
        </p:txBody>
      </p:sp>
      <p:sp>
        <p:nvSpPr>
          <p:cNvPr id="21515" name="Text Box 15"/>
          <p:cNvSpPr txBox="1">
            <a:spLocks noChangeArrowheads="1"/>
          </p:cNvSpPr>
          <p:nvPr/>
        </p:nvSpPr>
        <p:spPr bwMode="auto">
          <a:xfrm>
            <a:off x="4618038" y="3567113"/>
            <a:ext cx="412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/>
              <a:t>NO</a:t>
            </a:r>
          </a:p>
        </p:txBody>
      </p:sp>
      <p:sp>
        <p:nvSpPr>
          <p:cNvPr id="21516" name="Text Box 16"/>
          <p:cNvSpPr txBox="1">
            <a:spLocks noChangeArrowheads="1"/>
          </p:cNvSpPr>
          <p:nvPr/>
        </p:nvSpPr>
        <p:spPr bwMode="auto">
          <a:xfrm>
            <a:off x="1593850" y="4017963"/>
            <a:ext cx="847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HbA</a:t>
            </a:r>
            <a:r>
              <a:rPr lang="en-GB" b="1" baseline="-25000"/>
              <a:t>1C</a:t>
            </a:r>
          </a:p>
        </p:txBody>
      </p:sp>
      <p:sp>
        <p:nvSpPr>
          <p:cNvPr id="21517" name="Text Box 17"/>
          <p:cNvSpPr txBox="1">
            <a:spLocks noChangeArrowheads="1"/>
          </p:cNvSpPr>
          <p:nvPr/>
        </p:nvSpPr>
        <p:spPr bwMode="auto">
          <a:xfrm>
            <a:off x="5049838" y="4000500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OGTT</a:t>
            </a:r>
          </a:p>
        </p:txBody>
      </p:sp>
      <p:sp>
        <p:nvSpPr>
          <p:cNvPr id="21518" name="Text Box 18"/>
          <p:cNvSpPr txBox="1">
            <a:spLocks noChangeArrowheads="1"/>
          </p:cNvSpPr>
          <p:nvPr/>
        </p:nvSpPr>
        <p:spPr bwMode="auto">
          <a:xfrm>
            <a:off x="504825" y="486410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 b="1" u="sng"/>
              <a:t>not diabetic</a:t>
            </a:r>
          </a:p>
        </p:txBody>
      </p:sp>
      <p:sp>
        <p:nvSpPr>
          <p:cNvPr id="21519" name="Text Box 19"/>
          <p:cNvSpPr txBox="1">
            <a:spLocks noChangeArrowheads="1"/>
          </p:cNvSpPr>
          <p:nvPr/>
        </p:nvSpPr>
        <p:spPr bwMode="auto">
          <a:xfrm>
            <a:off x="1522413" y="4889500"/>
            <a:ext cx="638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 b="1" u="sng"/>
              <a:t>at risk</a:t>
            </a:r>
          </a:p>
          <a:p>
            <a:pPr algn="ctr"/>
            <a:r>
              <a:rPr lang="en-GB" sz="1200" b="1" u="sng"/>
              <a:t>of DM</a:t>
            </a:r>
          </a:p>
        </p:txBody>
      </p:sp>
      <p:sp>
        <p:nvSpPr>
          <p:cNvPr id="21520" name="Text Box 26"/>
          <p:cNvSpPr txBox="1">
            <a:spLocks noChangeArrowheads="1"/>
          </p:cNvSpPr>
          <p:nvPr/>
        </p:nvSpPr>
        <p:spPr bwMode="auto">
          <a:xfrm>
            <a:off x="1430338" y="5392738"/>
            <a:ext cx="8413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100" b="1"/>
              <a:t>42 – 47</a:t>
            </a:r>
          </a:p>
          <a:p>
            <a:pPr algn="ctr"/>
            <a:r>
              <a:rPr lang="en-GB" sz="1100" b="1"/>
              <a:t>mmol/mol</a:t>
            </a:r>
          </a:p>
        </p:txBody>
      </p:sp>
      <p:sp>
        <p:nvSpPr>
          <p:cNvPr id="21521" name="Text Box 27"/>
          <p:cNvSpPr txBox="1">
            <a:spLocks noChangeArrowheads="1"/>
          </p:cNvSpPr>
          <p:nvPr/>
        </p:nvSpPr>
        <p:spPr bwMode="auto">
          <a:xfrm>
            <a:off x="461963" y="5392738"/>
            <a:ext cx="8413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100" b="1"/>
              <a:t>≤41</a:t>
            </a:r>
          </a:p>
          <a:p>
            <a:pPr algn="ctr"/>
            <a:r>
              <a:rPr lang="en-GB" sz="1100" b="1"/>
              <a:t>mmol/mol</a:t>
            </a:r>
          </a:p>
        </p:txBody>
      </p:sp>
      <p:sp>
        <p:nvSpPr>
          <p:cNvPr id="21522" name="Rectangle 31"/>
          <p:cNvSpPr>
            <a:spLocks noChangeArrowheads="1"/>
          </p:cNvSpPr>
          <p:nvPr/>
        </p:nvSpPr>
        <p:spPr bwMode="auto">
          <a:xfrm>
            <a:off x="3970338" y="4913313"/>
            <a:ext cx="792162" cy="1703387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23" name="Rectangle 32"/>
          <p:cNvSpPr>
            <a:spLocks noChangeArrowheads="1"/>
          </p:cNvSpPr>
          <p:nvPr/>
        </p:nvSpPr>
        <p:spPr bwMode="auto">
          <a:xfrm>
            <a:off x="4906963" y="4913313"/>
            <a:ext cx="1152525" cy="1703387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24" name="Text Box 33"/>
          <p:cNvSpPr txBox="1">
            <a:spLocks noChangeArrowheads="1"/>
          </p:cNvSpPr>
          <p:nvPr/>
        </p:nvSpPr>
        <p:spPr bwMode="auto">
          <a:xfrm>
            <a:off x="3960813" y="488791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 b="1" u="sng"/>
              <a:t>not diabetic</a:t>
            </a:r>
          </a:p>
        </p:txBody>
      </p:sp>
      <p:sp>
        <p:nvSpPr>
          <p:cNvPr id="21525" name="Text Box 36"/>
          <p:cNvSpPr txBox="1">
            <a:spLocks noChangeArrowheads="1"/>
          </p:cNvSpPr>
          <p:nvPr/>
        </p:nvSpPr>
        <p:spPr bwMode="auto">
          <a:xfrm>
            <a:off x="3322638" y="5392738"/>
            <a:ext cx="7127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100" b="1"/>
              <a:t>fasting</a:t>
            </a:r>
          </a:p>
          <a:p>
            <a:pPr algn="ctr"/>
            <a:r>
              <a:rPr lang="en-GB" sz="1100" b="1"/>
              <a:t>glucose</a:t>
            </a:r>
          </a:p>
        </p:txBody>
      </p:sp>
      <p:sp>
        <p:nvSpPr>
          <p:cNvPr id="21526" name="Text Box 38"/>
          <p:cNvSpPr txBox="1">
            <a:spLocks noChangeArrowheads="1"/>
          </p:cNvSpPr>
          <p:nvPr/>
        </p:nvSpPr>
        <p:spPr bwMode="auto">
          <a:xfrm>
            <a:off x="3970338" y="5464175"/>
            <a:ext cx="7191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100" b="1"/>
              <a:t>≤6.0</a:t>
            </a:r>
          </a:p>
        </p:txBody>
      </p:sp>
      <p:sp>
        <p:nvSpPr>
          <p:cNvPr id="21527" name="Text Box 39"/>
          <p:cNvSpPr txBox="1">
            <a:spLocks noChangeArrowheads="1"/>
          </p:cNvSpPr>
          <p:nvPr/>
        </p:nvSpPr>
        <p:spPr bwMode="auto">
          <a:xfrm>
            <a:off x="3322638" y="5992813"/>
            <a:ext cx="7127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100" b="1"/>
              <a:t>2-hr</a:t>
            </a:r>
          </a:p>
          <a:p>
            <a:pPr algn="ctr"/>
            <a:r>
              <a:rPr lang="en-GB" sz="1100" b="1"/>
              <a:t>glucose</a:t>
            </a:r>
          </a:p>
        </p:txBody>
      </p:sp>
      <p:sp>
        <p:nvSpPr>
          <p:cNvPr id="21528" name="Text Box 40"/>
          <p:cNvSpPr txBox="1">
            <a:spLocks noChangeArrowheads="1"/>
          </p:cNvSpPr>
          <p:nvPr/>
        </p:nvSpPr>
        <p:spPr bwMode="auto">
          <a:xfrm>
            <a:off x="3324225" y="5740400"/>
            <a:ext cx="7191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900" b="1"/>
              <a:t>mmol/L</a:t>
            </a:r>
          </a:p>
        </p:txBody>
      </p:sp>
      <p:sp>
        <p:nvSpPr>
          <p:cNvPr id="21529" name="Text Box 41"/>
          <p:cNvSpPr txBox="1">
            <a:spLocks noChangeArrowheads="1"/>
          </p:cNvSpPr>
          <p:nvPr/>
        </p:nvSpPr>
        <p:spPr bwMode="auto">
          <a:xfrm>
            <a:off x="3324225" y="6340475"/>
            <a:ext cx="7191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900" b="1"/>
              <a:t>mmol/L</a:t>
            </a:r>
          </a:p>
        </p:txBody>
      </p:sp>
      <p:sp>
        <p:nvSpPr>
          <p:cNvPr id="21530" name="Text Box 42"/>
          <p:cNvSpPr txBox="1">
            <a:spLocks noChangeArrowheads="1"/>
          </p:cNvSpPr>
          <p:nvPr/>
        </p:nvSpPr>
        <p:spPr bwMode="auto">
          <a:xfrm>
            <a:off x="3970338" y="6111875"/>
            <a:ext cx="7191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100" b="1"/>
              <a:t>≤7.7</a:t>
            </a:r>
          </a:p>
        </p:txBody>
      </p:sp>
      <p:sp>
        <p:nvSpPr>
          <p:cNvPr id="21531" name="Text Box 43"/>
          <p:cNvSpPr txBox="1">
            <a:spLocks noChangeArrowheads="1"/>
          </p:cNvSpPr>
          <p:nvPr/>
        </p:nvSpPr>
        <p:spPr bwMode="auto">
          <a:xfrm>
            <a:off x="3970338" y="5780088"/>
            <a:ext cx="7191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100" b="1"/>
              <a:t>AND</a:t>
            </a:r>
          </a:p>
        </p:txBody>
      </p:sp>
      <p:sp>
        <p:nvSpPr>
          <p:cNvPr id="21532" name="Text Box 44"/>
          <p:cNvSpPr txBox="1">
            <a:spLocks noChangeArrowheads="1"/>
          </p:cNvSpPr>
          <p:nvPr/>
        </p:nvSpPr>
        <p:spPr bwMode="auto">
          <a:xfrm>
            <a:off x="5122863" y="5780088"/>
            <a:ext cx="7191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100" b="1"/>
              <a:t>OR</a:t>
            </a:r>
          </a:p>
        </p:txBody>
      </p:sp>
      <p:sp>
        <p:nvSpPr>
          <p:cNvPr id="21533" name="Text Box 46"/>
          <p:cNvSpPr txBox="1">
            <a:spLocks noChangeArrowheads="1"/>
          </p:cNvSpPr>
          <p:nvPr/>
        </p:nvSpPr>
        <p:spPr bwMode="auto">
          <a:xfrm>
            <a:off x="4906963" y="5489575"/>
            <a:ext cx="12255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100" b="1"/>
              <a:t>6.1 – 6.9   (IFG)</a:t>
            </a:r>
          </a:p>
        </p:txBody>
      </p:sp>
      <p:sp>
        <p:nvSpPr>
          <p:cNvPr id="21534" name="Text Box 47"/>
          <p:cNvSpPr txBox="1">
            <a:spLocks noChangeArrowheads="1"/>
          </p:cNvSpPr>
          <p:nvPr/>
        </p:nvSpPr>
        <p:spPr bwMode="auto">
          <a:xfrm>
            <a:off x="4906963" y="6137275"/>
            <a:ext cx="12969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100" b="1"/>
              <a:t>7.8 – 11.0  (IGT)</a:t>
            </a:r>
          </a:p>
        </p:txBody>
      </p:sp>
      <p:sp>
        <p:nvSpPr>
          <p:cNvPr id="21535" name="AutoShape 52"/>
          <p:cNvSpPr>
            <a:spLocks/>
          </p:cNvSpPr>
          <p:nvPr/>
        </p:nvSpPr>
        <p:spPr bwMode="auto">
          <a:xfrm rot="16200000" flipV="1">
            <a:off x="1702594" y="3628231"/>
            <a:ext cx="431800" cy="1944688"/>
          </a:xfrm>
          <a:prstGeom prst="rightBrace">
            <a:avLst>
              <a:gd name="adj1" fmla="val 3753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36" name="AutoShape 54"/>
          <p:cNvSpPr>
            <a:spLocks/>
          </p:cNvSpPr>
          <p:nvPr/>
        </p:nvSpPr>
        <p:spPr bwMode="auto">
          <a:xfrm rot="16200000" flipV="1">
            <a:off x="5230019" y="3628231"/>
            <a:ext cx="431800" cy="1944688"/>
          </a:xfrm>
          <a:prstGeom prst="rightBrace">
            <a:avLst>
              <a:gd name="adj1" fmla="val 3753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37" name="Text Box 57"/>
          <p:cNvSpPr txBox="1">
            <a:spLocks noChangeArrowheads="1"/>
          </p:cNvSpPr>
          <p:nvPr/>
        </p:nvSpPr>
        <p:spPr bwMode="auto">
          <a:xfrm>
            <a:off x="730250" y="136525"/>
            <a:ext cx="6075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Diagnosis of diabetes mellitus in </a:t>
            </a:r>
            <a:r>
              <a:rPr lang="en-GB" b="1" u="sng"/>
              <a:t>ASYMPTOMATIC</a:t>
            </a:r>
            <a:r>
              <a:rPr lang="en-GB"/>
              <a:t> adults</a:t>
            </a:r>
          </a:p>
        </p:txBody>
      </p:sp>
      <p:sp>
        <p:nvSpPr>
          <p:cNvPr id="165" name="Rectangle 58"/>
          <p:cNvSpPr>
            <a:spLocks noChangeArrowheads="1"/>
          </p:cNvSpPr>
          <p:nvPr/>
        </p:nvSpPr>
        <p:spPr bwMode="auto">
          <a:xfrm>
            <a:off x="1522413" y="1000125"/>
            <a:ext cx="1871662" cy="86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21539" name="Text Box 60"/>
          <p:cNvSpPr txBox="1">
            <a:spLocks noChangeArrowheads="1"/>
          </p:cNvSpPr>
          <p:nvPr/>
        </p:nvSpPr>
        <p:spPr bwMode="auto">
          <a:xfrm>
            <a:off x="1608138" y="998538"/>
            <a:ext cx="7127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100" b="1"/>
              <a:t>random</a:t>
            </a:r>
          </a:p>
          <a:p>
            <a:pPr algn="ctr"/>
            <a:r>
              <a:rPr lang="en-GB" sz="1100" b="1"/>
              <a:t>glucose</a:t>
            </a:r>
          </a:p>
        </p:txBody>
      </p:sp>
      <p:sp>
        <p:nvSpPr>
          <p:cNvPr id="21540" name="Text Box 61"/>
          <p:cNvSpPr txBox="1">
            <a:spLocks noChangeArrowheads="1"/>
          </p:cNvSpPr>
          <p:nvPr/>
        </p:nvSpPr>
        <p:spPr bwMode="auto">
          <a:xfrm>
            <a:off x="1576388" y="1431925"/>
            <a:ext cx="7318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100" b="1"/>
              <a:t>fasting</a:t>
            </a:r>
          </a:p>
          <a:p>
            <a:pPr algn="ctr"/>
            <a:r>
              <a:rPr lang="en-GB" sz="1100" b="1"/>
              <a:t>glucose</a:t>
            </a:r>
          </a:p>
          <a:p>
            <a:pPr algn="ctr"/>
            <a:endParaRPr lang="en-GB" sz="1100" b="1"/>
          </a:p>
        </p:txBody>
      </p:sp>
      <p:sp>
        <p:nvSpPr>
          <p:cNvPr id="21541" name="Rectangle 63"/>
          <p:cNvSpPr>
            <a:spLocks noChangeArrowheads="1"/>
          </p:cNvSpPr>
          <p:nvPr/>
        </p:nvSpPr>
        <p:spPr bwMode="auto">
          <a:xfrm>
            <a:off x="2239963" y="1525588"/>
            <a:ext cx="9874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 b="1"/>
              <a:t>≥7.0 mmol/L</a:t>
            </a:r>
          </a:p>
        </p:txBody>
      </p:sp>
      <p:sp>
        <p:nvSpPr>
          <p:cNvPr id="21542" name="Rectangle 64"/>
          <p:cNvSpPr>
            <a:spLocks noChangeArrowheads="1"/>
          </p:cNvSpPr>
          <p:nvPr/>
        </p:nvSpPr>
        <p:spPr bwMode="auto">
          <a:xfrm>
            <a:off x="2239963" y="1071563"/>
            <a:ext cx="10652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 b="1"/>
              <a:t>≥11.1 mmol/L</a:t>
            </a:r>
          </a:p>
        </p:txBody>
      </p:sp>
      <p:sp>
        <p:nvSpPr>
          <p:cNvPr id="21543" name="Text Box 76"/>
          <p:cNvSpPr txBox="1">
            <a:spLocks noChangeArrowheads="1"/>
          </p:cNvSpPr>
          <p:nvPr/>
        </p:nvSpPr>
        <p:spPr bwMode="auto">
          <a:xfrm>
            <a:off x="441325" y="1576388"/>
            <a:ext cx="7921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 b="1"/>
              <a:t>INITIAL</a:t>
            </a:r>
          </a:p>
          <a:p>
            <a:pPr algn="ctr"/>
            <a:r>
              <a:rPr lang="en-GB" sz="1200" b="1"/>
              <a:t>lab</a:t>
            </a:r>
          </a:p>
          <a:p>
            <a:pPr algn="ctr"/>
            <a:r>
              <a:rPr lang="en-GB" sz="1200" b="1"/>
              <a:t>glucose</a:t>
            </a:r>
          </a:p>
        </p:txBody>
      </p:sp>
      <p:grpSp>
        <p:nvGrpSpPr>
          <p:cNvPr id="171" name="Group 91"/>
          <p:cNvGrpSpPr>
            <a:grpSpLocks/>
          </p:cNvGrpSpPr>
          <p:nvPr/>
        </p:nvGrpSpPr>
        <p:grpSpPr bwMode="auto">
          <a:xfrm>
            <a:off x="1451338" y="2228813"/>
            <a:ext cx="1944687" cy="979488"/>
            <a:chOff x="1525" y="1324"/>
            <a:chExt cx="1225" cy="61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2" name="Rectangle 4"/>
            <p:cNvSpPr>
              <a:spLocks noChangeArrowheads="1"/>
            </p:cNvSpPr>
            <p:nvPr/>
          </p:nvSpPr>
          <p:spPr bwMode="auto">
            <a:xfrm>
              <a:off x="1570" y="1338"/>
              <a:ext cx="1180" cy="49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73" name="Text Box 6"/>
            <p:cNvSpPr txBox="1">
              <a:spLocks noChangeArrowheads="1"/>
            </p:cNvSpPr>
            <p:nvPr/>
          </p:nvSpPr>
          <p:spPr bwMode="auto">
            <a:xfrm>
              <a:off x="1908" y="1383"/>
              <a:ext cx="84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100" b="1" dirty="0"/>
                <a:t>7.8 – 11.0 </a:t>
              </a:r>
              <a:r>
                <a:rPr lang="en-GB" sz="1100" b="1" dirty="0" err="1"/>
                <a:t>mmol</a:t>
              </a:r>
              <a:r>
                <a:rPr lang="en-GB" sz="1100" b="1" dirty="0"/>
                <a:t>/L</a:t>
              </a:r>
            </a:p>
          </p:txBody>
        </p:sp>
        <p:sp>
          <p:nvSpPr>
            <p:cNvPr id="174" name="Text Box 7"/>
            <p:cNvSpPr txBox="1">
              <a:spLocks noChangeArrowheads="1"/>
            </p:cNvSpPr>
            <p:nvPr/>
          </p:nvSpPr>
          <p:spPr bwMode="auto">
            <a:xfrm>
              <a:off x="1933" y="1598"/>
              <a:ext cx="793" cy="1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100" b="1" dirty="0"/>
                <a:t>6.1 – 6.9 </a:t>
              </a:r>
              <a:r>
                <a:rPr lang="en-GB" sz="1100" b="1" dirty="0" err="1"/>
                <a:t>mmol</a:t>
              </a:r>
              <a:r>
                <a:rPr lang="en-GB" sz="1100" b="1" dirty="0"/>
                <a:t>/L</a:t>
              </a:r>
            </a:p>
          </p:txBody>
        </p:sp>
        <p:sp>
          <p:nvSpPr>
            <p:cNvPr id="175" name="Text Box 77"/>
            <p:cNvSpPr txBox="1">
              <a:spLocks noChangeArrowheads="1"/>
            </p:cNvSpPr>
            <p:nvPr/>
          </p:nvSpPr>
          <p:spPr bwMode="auto">
            <a:xfrm>
              <a:off x="1535" y="1324"/>
              <a:ext cx="449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100" b="1" dirty="0">
                  <a:cs typeface="+mn-cs"/>
                </a:rPr>
                <a:t>random</a:t>
              </a:r>
            </a:p>
            <a:p>
              <a:pPr algn="ctr">
                <a:defRPr/>
              </a:pPr>
              <a:r>
                <a:rPr lang="en-GB" sz="1100" b="1" dirty="0">
                  <a:cs typeface="+mn-cs"/>
                </a:rPr>
                <a:t>glucose</a:t>
              </a:r>
              <a:endParaRPr lang="en-GB" sz="1100" b="1" dirty="0"/>
            </a:p>
          </p:txBody>
        </p:sp>
        <p:sp>
          <p:nvSpPr>
            <p:cNvPr id="176" name="Text Box 78"/>
            <p:cNvSpPr txBox="1">
              <a:spLocks noChangeArrowheads="1"/>
            </p:cNvSpPr>
            <p:nvPr/>
          </p:nvSpPr>
          <p:spPr bwMode="auto">
            <a:xfrm>
              <a:off x="1525" y="1565"/>
              <a:ext cx="461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100" b="1" dirty="0">
                  <a:cs typeface="+mn-cs"/>
                </a:rPr>
                <a:t>fasting</a:t>
              </a:r>
            </a:p>
            <a:p>
              <a:pPr algn="ctr">
                <a:defRPr/>
              </a:pPr>
              <a:r>
                <a:rPr lang="en-GB" sz="1100" b="1" dirty="0">
                  <a:cs typeface="+mn-cs"/>
                </a:rPr>
                <a:t>glucose</a:t>
              </a:r>
              <a:endParaRPr lang="en-GB" sz="1100" b="1" dirty="0"/>
            </a:p>
            <a:p>
              <a:pPr algn="ctr">
                <a:defRPr/>
              </a:pPr>
              <a:endParaRPr lang="en-GB" sz="1100" b="1" dirty="0"/>
            </a:p>
          </p:txBody>
        </p:sp>
      </p:grpSp>
      <p:sp>
        <p:nvSpPr>
          <p:cNvPr id="21545" name="Text Box 86"/>
          <p:cNvSpPr txBox="1">
            <a:spLocks noChangeArrowheads="1"/>
          </p:cNvSpPr>
          <p:nvPr/>
        </p:nvSpPr>
        <p:spPr bwMode="auto">
          <a:xfrm>
            <a:off x="3970338" y="1101725"/>
            <a:ext cx="9509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/>
              <a:t>fasting</a:t>
            </a:r>
          </a:p>
          <a:p>
            <a:pPr algn="ctr"/>
            <a:r>
              <a:rPr lang="en-GB" sz="1600" b="1"/>
              <a:t>glucose</a:t>
            </a:r>
          </a:p>
        </p:txBody>
      </p:sp>
      <p:sp>
        <p:nvSpPr>
          <p:cNvPr id="21546" name="AutoShape 87"/>
          <p:cNvSpPr>
            <a:spLocks/>
          </p:cNvSpPr>
          <p:nvPr/>
        </p:nvSpPr>
        <p:spPr bwMode="auto">
          <a:xfrm rot="10800000" flipH="1" flipV="1">
            <a:off x="5626100" y="855663"/>
            <a:ext cx="288925" cy="1152525"/>
          </a:xfrm>
          <a:prstGeom prst="rightBrace">
            <a:avLst>
              <a:gd name="adj1" fmla="val 3324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47" name="Text Box 74"/>
          <p:cNvSpPr txBox="1">
            <a:spLocks noChangeArrowheads="1"/>
          </p:cNvSpPr>
          <p:nvPr/>
        </p:nvSpPr>
        <p:spPr bwMode="auto">
          <a:xfrm>
            <a:off x="3249613" y="3808413"/>
            <a:ext cx="86518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/>
              <a:t>(repeat blood test on a separate day)</a:t>
            </a:r>
          </a:p>
        </p:txBody>
      </p:sp>
      <p:sp>
        <p:nvSpPr>
          <p:cNvPr id="21548" name="Line 95"/>
          <p:cNvSpPr>
            <a:spLocks noChangeShapeType="1"/>
          </p:cNvSpPr>
          <p:nvPr/>
        </p:nvSpPr>
        <p:spPr bwMode="auto">
          <a:xfrm>
            <a:off x="1666875" y="2079625"/>
            <a:ext cx="258921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9" name="Line 96"/>
          <p:cNvSpPr>
            <a:spLocks noChangeShapeType="1"/>
          </p:cNvSpPr>
          <p:nvPr/>
        </p:nvSpPr>
        <p:spPr bwMode="auto">
          <a:xfrm>
            <a:off x="4256088" y="2079625"/>
            <a:ext cx="650875" cy="3603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0" name="Text Box 108"/>
          <p:cNvSpPr txBox="1">
            <a:spLocks noChangeArrowheads="1"/>
          </p:cNvSpPr>
          <p:nvPr/>
        </p:nvSpPr>
        <p:spPr bwMode="auto">
          <a:xfrm>
            <a:off x="4186238" y="784225"/>
            <a:ext cx="1223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/>
              <a:t>Take together on</a:t>
            </a:r>
          </a:p>
          <a:p>
            <a:pPr algn="ctr"/>
            <a:r>
              <a:rPr lang="en-GB" sz="1000"/>
              <a:t>separate day</a:t>
            </a:r>
          </a:p>
        </p:txBody>
      </p:sp>
      <p:sp>
        <p:nvSpPr>
          <p:cNvPr id="21551" name="Text Box 109"/>
          <p:cNvSpPr txBox="1">
            <a:spLocks noChangeArrowheads="1"/>
          </p:cNvSpPr>
          <p:nvPr/>
        </p:nvSpPr>
        <p:spPr bwMode="auto">
          <a:xfrm>
            <a:off x="325438" y="2154238"/>
            <a:ext cx="9810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/>
              <a:t>(random</a:t>
            </a:r>
          </a:p>
          <a:p>
            <a:pPr algn="ctr"/>
            <a:r>
              <a:rPr lang="en-GB" sz="1000"/>
              <a:t>OR</a:t>
            </a:r>
          </a:p>
          <a:p>
            <a:pPr algn="ctr"/>
            <a:r>
              <a:rPr lang="en-GB" sz="1000"/>
              <a:t>fasting)</a:t>
            </a:r>
          </a:p>
        </p:txBody>
      </p:sp>
      <p:sp>
        <p:nvSpPr>
          <p:cNvPr id="21552" name="AutoShape 110"/>
          <p:cNvSpPr>
            <a:spLocks/>
          </p:cNvSpPr>
          <p:nvPr/>
        </p:nvSpPr>
        <p:spPr bwMode="auto">
          <a:xfrm rot="10800000" flipV="1">
            <a:off x="1162050" y="1144588"/>
            <a:ext cx="287338" cy="1727200"/>
          </a:xfrm>
          <a:prstGeom prst="rightBrace">
            <a:avLst>
              <a:gd name="adj1" fmla="val 5009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53" name="Text Box 111"/>
          <p:cNvSpPr txBox="1">
            <a:spLocks noChangeArrowheads="1"/>
          </p:cNvSpPr>
          <p:nvPr/>
        </p:nvSpPr>
        <p:spPr bwMode="auto">
          <a:xfrm>
            <a:off x="4691063" y="1177925"/>
            <a:ext cx="1087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 b="1"/>
              <a:t>&amp; HbA</a:t>
            </a:r>
            <a:r>
              <a:rPr lang="en-GB" b="1" baseline="-25000"/>
              <a:t>1C</a:t>
            </a:r>
          </a:p>
        </p:txBody>
      </p:sp>
      <p:sp>
        <p:nvSpPr>
          <p:cNvPr id="21554" name="Rectangle 112"/>
          <p:cNvSpPr>
            <a:spLocks noChangeArrowheads="1"/>
          </p:cNvSpPr>
          <p:nvPr/>
        </p:nvSpPr>
        <p:spPr bwMode="auto">
          <a:xfrm>
            <a:off x="4186238" y="1611313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(Omit HbA1C if not suitable. See below.*)</a:t>
            </a:r>
          </a:p>
        </p:txBody>
      </p:sp>
      <p:sp>
        <p:nvSpPr>
          <p:cNvPr id="21555" name="Rectangle 113"/>
          <p:cNvSpPr>
            <a:spLocks noChangeArrowheads="1"/>
          </p:cNvSpPr>
          <p:nvPr/>
        </p:nvSpPr>
        <p:spPr bwMode="auto">
          <a:xfrm>
            <a:off x="5986463" y="854075"/>
            <a:ext cx="1079500" cy="1154113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56" name="Text Box 116"/>
          <p:cNvSpPr txBox="1">
            <a:spLocks noChangeArrowheads="1"/>
          </p:cNvSpPr>
          <p:nvPr/>
        </p:nvSpPr>
        <p:spPr bwMode="auto">
          <a:xfrm>
            <a:off x="5986463" y="849313"/>
            <a:ext cx="1052512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 b="1"/>
              <a:t>Determine whether at risk / diabetic</a:t>
            </a:r>
          </a:p>
          <a:p>
            <a:pPr algn="ctr"/>
            <a:r>
              <a:rPr lang="en-GB" sz="1000"/>
              <a:t>(see fasting glucose &amp; HbA1C ranges below)</a:t>
            </a:r>
          </a:p>
        </p:txBody>
      </p:sp>
      <p:sp>
        <p:nvSpPr>
          <p:cNvPr id="21557" name="Text Box 123"/>
          <p:cNvSpPr txBox="1">
            <a:spLocks noChangeArrowheads="1"/>
          </p:cNvSpPr>
          <p:nvPr/>
        </p:nvSpPr>
        <p:spPr bwMode="auto">
          <a:xfrm>
            <a:off x="5719763" y="4076700"/>
            <a:ext cx="5556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100" b="1"/>
              <a:t>(75 g)</a:t>
            </a:r>
          </a:p>
        </p:txBody>
      </p:sp>
      <p:sp>
        <p:nvSpPr>
          <p:cNvPr id="21558" name="TextBox 192"/>
          <p:cNvSpPr txBox="1">
            <a:spLocks noChangeArrowheads="1"/>
          </p:cNvSpPr>
          <p:nvPr/>
        </p:nvSpPr>
        <p:spPr bwMode="auto">
          <a:xfrm>
            <a:off x="730250" y="423863"/>
            <a:ext cx="45577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900"/>
              <a:t>(If elderly, frail and asymptomatic, please consider whether screening is appropriate.) </a:t>
            </a:r>
          </a:p>
        </p:txBody>
      </p:sp>
      <p:sp>
        <p:nvSpPr>
          <p:cNvPr id="21559" name="Text Box 19"/>
          <p:cNvSpPr txBox="1">
            <a:spLocks noChangeArrowheads="1"/>
          </p:cNvSpPr>
          <p:nvPr/>
        </p:nvSpPr>
        <p:spPr bwMode="auto">
          <a:xfrm>
            <a:off x="5205413" y="4883150"/>
            <a:ext cx="638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 b="1" u="sng"/>
              <a:t>at risk</a:t>
            </a:r>
          </a:p>
          <a:p>
            <a:pPr algn="ctr"/>
            <a:r>
              <a:rPr lang="en-GB" sz="1200" b="1" u="sng"/>
              <a:t>of DM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3838" y="784225"/>
            <a:ext cx="5829300" cy="12446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up 1"/>
          <p:cNvGrpSpPr>
            <a:grpSpLocks/>
          </p:cNvGrpSpPr>
          <p:nvPr/>
        </p:nvGrpSpPr>
        <p:grpSpPr bwMode="auto">
          <a:xfrm>
            <a:off x="325438" y="136525"/>
            <a:ext cx="6742112" cy="6480175"/>
            <a:chOff x="0" y="107950"/>
            <a:chExt cx="6742113" cy="6480249"/>
          </a:xfrm>
        </p:grpSpPr>
        <p:sp>
          <p:nvSpPr>
            <p:cNvPr id="123" name="AutoShape 105"/>
            <p:cNvSpPr>
              <a:spLocks noChangeArrowheads="1"/>
            </p:cNvSpPr>
            <p:nvPr/>
          </p:nvSpPr>
          <p:spPr bwMode="auto">
            <a:xfrm flipV="1">
              <a:off x="2852737" y="2482877"/>
              <a:ext cx="720725" cy="863610"/>
            </a:xfrm>
            <a:custGeom>
              <a:avLst/>
              <a:gdLst>
                <a:gd name="G0" fmla="+- 8183 0 0"/>
                <a:gd name="G1" fmla="+- 17175 0 0"/>
                <a:gd name="G2" fmla="+- 6925 0 0"/>
                <a:gd name="G3" fmla="*/ 8183 1 2"/>
                <a:gd name="G4" fmla="+- G3 10800 0"/>
                <a:gd name="G5" fmla="+- 21600 8183 17175"/>
                <a:gd name="G6" fmla="+- 17175 6925 0"/>
                <a:gd name="G7" fmla="*/ G6 1 2"/>
                <a:gd name="G8" fmla="*/ 17175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7175 1 2"/>
                <a:gd name="G15" fmla="+- G5 0 G4"/>
                <a:gd name="G16" fmla="+- G0 0 G4"/>
                <a:gd name="G17" fmla="*/ G2 G15 G16"/>
                <a:gd name="T0" fmla="*/ 14892 w 21600"/>
                <a:gd name="T1" fmla="*/ 0 h 21600"/>
                <a:gd name="T2" fmla="*/ 8183 w 21600"/>
                <a:gd name="T3" fmla="*/ 6925 h 21600"/>
                <a:gd name="T4" fmla="*/ 0 w 21600"/>
                <a:gd name="T5" fmla="*/ 18729 h 21600"/>
                <a:gd name="T6" fmla="*/ 8588 w 21600"/>
                <a:gd name="T7" fmla="*/ 21600 h 21600"/>
                <a:gd name="T8" fmla="*/ 17175 w 21600"/>
                <a:gd name="T9" fmla="*/ 15155 h 21600"/>
                <a:gd name="T10" fmla="*/ 21600 w 21600"/>
                <a:gd name="T11" fmla="*/ 6925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4892" y="0"/>
                  </a:moveTo>
                  <a:lnTo>
                    <a:pt x="8183" y="6925"/>
                  </a:lnTo>
                  <a:lnTo>
                    <a:pt x="12608" y="6925"/>
                  </a:lnTo>
                  <a:lnTo>
                    <a:pt x="12608" y="15856"/>
                  </a:lnTo>
                  <a:lnTo>
                    <a:pt x="0" y="15856"/>
                  </a:lnTo>
                  <a:lnTo>
                    <a:pt x="0" y="21600"/>
                  </a:lnTo>
                  <a:lnTo>
                    <a:pt x="17175" y="21600"/>
                  </a:lnTo>
                  <a:lnTo>
                    <a:pt x="17175" y="6925"/>
                  </a:lnTo>
                  <a:lnTo>
                    <a:pt x="21600" y="69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24" name="AutoShape 93"/>
            <p:cNvSpPr>
              <a:spLocks noChangeArrowheads="1"/>
            </p:cNvSpPr>
            <p:nvPr/>
          </p:nvSpPr>
          <p:spPr bwMode="auto">
            <a:xfrm rot="16200000">
              <a:off x="3132135" y="1106503"/>
              <a:ext cx="433392" cy="592138"/>
            </a:xfrm>
            <a:prstGeom prst="downArrow">
              <a:avLst>
                <a:gd name="adj1" fmla="val 30148"/>
                <a:gd name="adj2" fmla="val 57783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2533" name="Line 75"/>
            <p:cNvSpPr>
              <a:spLocks noChangeShapeType="1"/>
            </p:cNvSpPr>
            <p:nvPr/>
          </p:nvSpPr>
          <p:spPr bwMode="auto">
            <a:xfrm>
              <a:off x="2062163" y="4140274"/>
              <a:ext cx="2592387" cy="0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4" name="Rectangle 92"/>
            <p:cNvSpPr>
              <a:spLocks noChangeArrowheads="1"/>
            </p:cNvSpPr>
            <p:nvPr/>
          </p:nvSpPr>
          <p:spPr bwMode="auto">
            <a:xfrm>
              <a:off x="2997200" y="3779912"/>
              <a:ext cx="719138" cy="863600"/>
            </a:xfrm>
            <a:prstGeom prst="rect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35" name="AutoShape 51"/>
            <p:cNvSpPr>
              <a:spLocks noChangeArrowheads="1"/>
            </p:cNvSpPr>
            <p:nvPr/>
          </p:nvSpPr>
          <p:spPr bwMode="auto">
            <a:xfrm rot="13662659" flipH="1">
              <a:off x="4148932" y="3394869"/>
              <a:ext cx="792162" cy="647700"/>
            </a:xfrm>
            <a:prstGeom prst="homePlate">
              <a:avLst>
                <a:gd name="adj" fmla="val 30576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36" name="AutoShape 50"/>
            <p:cNvSpPr>
              <a:spLocks noChangeArrowheads="1"/>
            </p:cNvSpPr>
            <p:nvPr/>
          </p:nvSpPr>
          <p:spPr bwMode="auto">
            <a:xfrm rot="7937341">
              <a:off x="1772444" y="3394869"/>
              <a:ext cx="792162" cy="647700"/>
            </a:xfrm>
            <a:prstGeom prst="homePlate">
              <a:avLst>
                <a:gd name="adj" fmla="val 30576"/>
              </a:avLst>
            </a:prstGeom>
            <a:solidFill>
              <a:srgbClr val="C0C0C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37" name="Rectangle 29"/>
            <p:cNvSpPr>
              <a:spLocks noChangeArrowheads="1"/>
            </p:cNvSpPr>
            <p:nvPr/>
          </p:nvSpPr>
          <p:spPr bwMode="auto">
            <a:xfrm>
              <a:off x="2051050" y="4860999"/>
              <a:ext cx="792163" cy="1008063"/>
            </a:xfrm>
            <a:prstGeom prst="rect">
              <a:avLst/>
            </a:prstGeom>
            <a:solidFill>
              <a:srgbClr val="FF0000">
                <a:alpha val="59999"/>
              </a:srgbClr>
            </a:solidFill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38" name="Rectangle 28"/>
            <p:cNvSpPr>
              <a:spLocks noChangeArrowheads="1"/>
            </p:cNvSpPr>
            <p:nvPr/>
          </p:nvSpPr>
          <p:spPr bwMode="auto">
            <a:xfrm>
              <a:off x="179388" y="4860999"/>
              <a:ext cx="792162" cy="1008063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39" name="Rectangle 24"/>
            <p:cNvSpPr>
              <a:spLocks noChangeArrowheads="1"/>
            </p:cNvSpPr>
            <p:nvPr/>
          </p:nvSpPr>
          <p:spPr bwMode="auto">
            <a:xfrm>
              <a:off x="1116013" y="4860999"/>
              <a:ext cx="790575" cy="1008063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0" name="Text Box 9"/>
            <p:cNvSpPr txBox="1">
              <a:spLocks noChangeArrowheads="1"/>
            </p:cNvSpPr>
            <p:nvPr/>
          </p:nvSpPr>
          <p:spPr bwMode="auto">
            <a:xfrm>
              <a:off x="2554288" y="3336925"/>
              <a:ext cx="1687512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/>
                <a:t>suitable for HbA</a:t>
              </a:r>
              <a:r>
                <a:rPr lang="en-GB" sz="1200" b="1" baseline="-25000"/>
                <a:t>1C</a:t>
              </a:r>
              <a:r>
                <a:rPr lang="en-GB" sz="1200" b="1"/>
                <a:t>? *</a:t>
              </a:r>
            </a:p>
          </p:txBody>
        </p:sp>
        <p:sp>
          <p:nvSpPr>
            <p:cNvPr id="22541" name="Text Box 14"/>
            <p:cNvSpPr txBox="1">
              <a:spLocks noChangeArrowheads="1"/>
            </p:cNvSpPr>
            <p:nvPr/>
          </p:nvSpPr>
          <p:spPr bwMode="auto">
            <a:xfrm>
              <a:off x="1989138" y="3538538"/>
              <a:ext cx="4889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/>
                <a:t>YES</a:t>
              </a:r>
            </a:p>
          </p:txBody>
        </p:sp>
        <p:sp>
          <p:nvSpPr>
            <p:cNvPr id="22542" name="Text Box 15"/>
            <p:cNvSpPr txBox="1">
              <a:spLocks noChangeArrowheads="1"/>
            </p:cNvSpPr>
            <p:nvPr/>
          </p:nvSpPr>
          <p:spPr bwMode="auto">
            <a:xfrm>
              <a:off x="4292600" y="3538538"/>
              <a:ext cx="4127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/>
                <a:t>NO</a:t>
              </a:r>
            </a:p>
          </p:txBody>
        </p:sp>
        <p:sp>
          <p:nvSpPr>
            <p:cNvPr id="22543" name="Text Box 16"/>
            <p:cNvSpPr txBox="1">
              <a:spLocks noChangeArrowheads="1"/>
            </p:cNvSpPr>
            <p:nvPr/>
          </p:nvSpPr>
          <p:spPr bwMode="auto">
            <a:xfrm>
              <a:off x="1268413" y="3989462"/>
              <a:ext cx="8477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/>
                <a:t>HbA</a:t>
              </a:r>
              <a:r>
                <a:rPr lang="en-GB" b="1" baseline="-25000"/>
                <a:t>1C</a:t>
              </a:r>
            </a:p>
          </p:txBody>
        </p:sp>
        <p:sp>
          <p:nvSpPr>
            <p:cNvPr id="22544" name="Text Box 17"/>
            <p:cNvSpPr txBox="1">
              <a:spLocks noChangeArrowheads="1"/>
            </p:cNvSpPr>
            <p:nvPr/>
          </p:nvSpPr>
          <p:spPr bwMode="auto">
            <a:xfrm>
              <a:off x="4724400" y="3971999"/>
              <a:ext cx="819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/>
                <a:t>OGTT</a:t>
              </a:r>
            </a:p>
          </p:txBody>
        </p:sp>
        <p:sp>
          <p:nvSpPr>
            <p:cNvPr id="22545" name="Text Box 18"/>
            <p:cNvSpPr txBox="1">
              <a:spLocks noChangeArrowheads="1"/>
            </p:cNvSpPr>
            <p:nvPr/>
          </p:nvSpPr>
          <p:spPr bwMode="auto">
            <a:xfrm>
              <a:off x="179388" y="4835599"/>
              <a:ext cx="7921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 b="1" u="sng"/>
                <a:t>not diabetic</a:t>
              </a:r>
            </a:p>
          </p:txBody>
        </p:sp>
        <p:sp>
          <p:nvSpPr>
            <p:cNvPr id="22546" name="Text Box 19"/>
            <p:cNvSpPr txBox="1">
              <a:spLocks noChangeArrowheads="1"/>
            </p:cNvSpPr>
            <p:nvPr/>
          </p:nvSpPr>
          <p:spPr bwMode="auto">
            <a:xfrm>
              <a:off x="1196752" y="4860999"/>
              <a:ext cx="63839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 b="1" u="sng"/>
                <a:t>at risk</a:t>
              </a:r>
            </a:p>
            <a:p>
              <a:pPr algn="ctr"/>
              <a:r>
                <a:rPr lang="en-GB" sz="1200" b="1" u="sng"/>
                <a:t>of DM</a:t>
              </a:r>
            </a:p>
          </p:txBody>
        </p:sp>
        <p:sp>
          <p:nvSpPr>
            <p:cNvPr id="22547" name="Text Box 20"/>
            <p:cNvSpPr txBox="1">
              <a:spLocks noChangeArrowheads="1"/>
            </p:cNvSpPr>
            <p:nvPr/>
          </p:nvSpPr>
          <p:spPr bwMode="auto">
            <a:xfrm>
              <a:off x="2051050" y="4932437"/>
              <a:ext cx="8016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 u="sng"/>
                <a:t>diabetes</a:t>
              </a:r>
            </a:p>
          </p:txBody>
        </p:sp>
        <p:sp>
          <p:nvSpPr>
            <p:cNvPr id="22548" name="Text Box 25"/>
            <p:cNvSpPr txBox="1">
              <a:spLocks noChangeArrowheads="1"/>
            </p:cNvSpPr>
            <p:nvPr/>
          </p:nvSpPr>
          <p:spPr bwMode="auto">
            <a:xfrm>
              <a:off x="2011363" y="5364237"/>
              <a:ext cx="8413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100" b="1"/>
                <a:t>≥48</a:t>
              </a:r>
            </a:p>
            <a:p>
              <a:pPr algn="ctr"/>
              <a:r>
                <a:rPr lang="en-GB" sz="1100" b="1"/>
                <a:t>mmol/mol</a:t>
              </a:r>
            </a:p>
          </p:txBody>
        </p:sp>
        <p:sp>
          <p:nvSpPr>
            <p:cNvPr id="22549" name="Text Box 26"/>
            <p:cNvSpPr txBox="1">
              <a:spLocks noChangeArrowheads="1"/>
            </p:cNvSpPr>
            <p:nvPr/>
          </p:nvSpPr>
          <p:spPr bwMode="auto">
            <a:xfrm>
              <a:off x="1104900" y="5364237"/>
              <a:ext cx="8413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100" b="1"/>
                <a:t>42 – 47</a:t>
              </a:r>
            </a:p>
            <a:p>
              <a:pPr algn="ctr"/>
              <a:r>
                <a:rPr lang="en-GB" sz="1100" b="1"/>
                <a:t>mmol/mol</a:t>
              </a:r>
            </a:p>
          </p:txBody>
        </p:sp>
        <p:sp>
          <p:nvSpPr>
            <p:cNvPr id="22550" name="Text Box 27"/>
            <p:cNvSpPr txBox="1">
              <a:spLocks noChangeArrowheads="1"/>
            </p:cNvSpPr>
            <p:nvPr/>
          </p:nvSpPr>
          <p:spPr bwMode="auto">
            <a:xfrm>
              <a:off x="136525" y="5364237"/>
              <a:ext cx="8413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100" b="1"/>
                <a:t>≤41</a:t>
              </a:r>
            </a:p>
            <a:p>
              <a:pPr algn="ctr"/>
              <a:r>
                <a:rPr lang="en-GB" sz="1100" b="1"/>
                <a:t>mmol/mol</a:t>
              </a:r>
            </a:p>
          </p:txBody>
        </p:sp>
        <p:sp>
          <p:nvSpPr>
            <p:cNvPr id="22551" name="Rectangle 30"/>
            <p:cNvSpPr>
              <a:spLocks noChangeArrowheads="1"/>
            </p:cNvSpPr>
            <p:nvPr/>
          </p:nvSpPr>
          <p:spPr bwMode="auto">
            <a:xfrm>
              <a:off x="5876925" y="4859412"/>
              <a:ext cx="792163" cy="1728787"/>
            </a:xfrm>
            <a:prstGeom prst="rect">
              <a:avLst/>
            </a:prstGeom>
            <a:solidFill>
              <a:srgbClr val="FF0000">
                <a:alpha val="59999"/>
              </a:srgbClr>
            </a:solidFill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2" name="Rectangle 31"/>
            <p:cNvSpPr>
              <a:spLocks noChangeArrowheads="1"/>
            </p:cNvSpPr>
            <p:nvPr/>
          </p:nvSpPr>
          <p:spPr bwMode="auto">
            <a:xfrm>
              <a:off x="3644900" y="4884812"/>
              <a:ext cx="792163" cy="1703387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3" name="Rectangle 32"/>
            <p:cNvSpPr>
              <a:spLocks noChangeArrowheads="1"/>
            </p:cNvSpPr>
            <p:nvPr/>
          </p:nvSpPr>
          <p:spPr bwMode="auto">
            <a:xfrm>
              <a:off x="4581525" y="4884812"/>
              <a:ext cx="1152525" cy="1703387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4" name="Text Box 33"/>
            <p:cNvSpPr txBox="1">
              <a:spLocks noChangeArrowheads="1"/>
            </p:cNvSpPr>
            <p:nvPr/>
          </p:nvSpPr>
          <p:spPr bwMode="auto">
            <a:xfrm>
              <a:off x="3635375" y="4859412"/>
              <a:ext cx="7921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 b="1" u="sng"/>
                <a:t>not diabetic</a:t>
              </a:r>
            </a:p>
          </p:txBody>
        </p:sp>
        <p:sp>
          <p:nvSpPr>
            <p:cNvPr id="22555" name="Text Box 35"/>
            <p:cNvSpPr txBox="1">
              <a:spLocks noChangeArrowheads="1"/>
            </p:cNvSpPr>
            <p:nvPr/>
          </p:nvSpPr>
          <p:spPr bwMode="auto">
            <a:xfrm>
              <a:off x="5876925" y="4956249"/>
              <a:ext cx="80168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 u="sng"/>
                <a:t>diabetes</a:t>
              </a:r>
            </a:p>
          </p:txBody>
        </p:sp>
        <p:sp>
          <p:nvSpPr>
            <p:cNvPr id="22556" name="Text Box 36"/>
            <p:cNvSpPr txBox="1">
              <a:spLocks noChangeArrowheads="1"/>
            </p:cNvSpPr>
            <p:nvPr/>
          </p:nvSpPr>
          <p:spPr bwMode="auto">
            <a:xfrm>
              <a:off x="2997200" y="5364237"/>
              <a:ext cx="712788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100" b="1"/>
                <a:t>fasting</a:t>
              </a:r>
            </a:p>
            <a:p>
              <a:pPr algn="ctr"/>
              <a:r>
                <a:rPr lang="en-GB" sz="1100" b="1"/>
                <a:t>glucose</a:t>
              </a:r>
            </a:p>
          </p:txBody>
        </p:sp>
        <p:sp>
          <p:nvSpPr>
            <p:cNvPr id="22557" name="Text Box 38"/>
            <p:cNvSpPr txBox="1">
              <a:spLocks noChangeArrowheads="1"/>
            </p:cNvSpPr>
            <p:nvPr/>
          </p:nvSpPr>
          <p:spPr bwMode="auto">
            <a:xfrm>
              <a:off x="3644900" y="5435674"/>
              <a:ext cx="719138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≤6.0</a:t>
              </a:r>
            </a:p>
          </p:txBody>
        </p:sp>
        <p:sp>
          <p:nvSpPr>
            <p:cNvPr id="22558" name="Text Box 39"/>
            <p:cNvSpPr txBox="1">
              <a:spLocks noChangeArrowheads="1"/>
            </p:cNvSpPr>
            <p:nvPr/>
          </p:nvSpPr>
          <p:spPr bwMode="auto">
            <a:xfrm>
              <a:off x="2997200" y="5964609"/>
              <a:ext cx="712788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100" b="1"/>
                <a:t>2-hr</a:t>
              </a:r>
            </a:p>
            <a:p>
              <a:pPr algn="ctr"/>
              <a:r>
                <a:rPr lang="en-GB" sz="1100" b="1"/>
                <a:t>glucose</a:t>
              </a:r>
            </a:p>
          </p:txBody>
        </p:sp>
        <p:sp>
          <p:nvSpPr>
            <p:cNvPr id="22559" name="Text Box 40"/>
            <p:cNvSpPr txBox="1">
              <a:spLocks noChangeArrowheads="1"/>
            </p:cNvSpPr>
            <p:nvPr/>
          </p:nvSpPr>
          <p:spPr bwMode="auto">
            <a:xfrm>
              <a:off x="2998788" y="5711899"/>
              <a:ext cx="7191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900" b="1"/>
                <a:t>mmol/L</a:t>
              </a:r>
            </a:p>
          </p:txBody>
        </p:sp>
        <p:sp>
          <p:nvSpPr>
            <p:cNvPr id="22560" name="Text Box 41"/>
            <p:cNvSpPr txBox="1">
              <a:spLocks noChangeArrowheads="1"/>
            </p:cNvSpPr>
            <p:nvPr/>
          </p:nvSpPr>
          <p:spPr bwMode="auto">
            <a:xfrm>
              <a:off x="2998788" y="6312271"/>
              <a:ext cx="7191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900" b="1"/>
                <a:t>mmol/L</a:t>
              </a:r>
            </a:p>
          </p:txBody>
        </p:sp>
        <p:sp>
          <p:nvSpPr>
            <p:cNvPr id="22561" name="Text Box 42"/>
            <p:cNvSpPr txBox="1">
              <a:spLocks noChangeArrowheads="1"/>
            </p:cNvSpPr>
            <p:nvPr/>
          </p:nvSpPr>
          <p:spPr bwMode="auto">
            <a:xfrm>
              <a:off x="3644900" y="6083374"/>
              <a:ext cx="719138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≤7.7</a:t>
              </a:r>
            </a:p>
          </p:txBody>
        </p:sp>
        <p:sp>
          <p:nvSpPr>
            <p:cNvPr id="22562" name="Text Box 43"/>
            <p:cNvSpPr txBox="1">
              <a:spLocks noChangeArrowheads="1"/>
            </p:cNvSpPr>
            <p:nvPr/>
          </p:nvSpPr>
          <p:spPr bwMode="auto">
            <a:xfrm>
              <a:off x="3644900" y="5751587"/>
              <a:ext cx="719138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AND</a:t>
              </a:r>
            </a:p>
          </p:txBody>
        </p:sp>
        <p:sp>
          <p:nvSpPr>
            <p:cNvPr id="22563" name="Text Box 44"/>
            <p:cNvSpPr txBox="1">
              <a:spLocks noChangeArrowheads="1"/>
            </p:cNvSpPr>
            <p:nvPr/>
          </p:nvSpPr>
          <p:spPr bwMode="auto">
            <a:xfrm>
              <a:off x="4797425" y="5751587"/>
              <a:ext cx="719138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OR</a:t>
              </a:r>
            </a:p>
          </p:txBody>
        </p:sp>
        <p:sp>
          <p:nvSpPr>
            <p:cNvPr id="22564" name="Text Box 45"/>
            <p:cNvSpPr txBox="1">
              <a:spLocks noChangeArrowheads="1"/>
            </p:cNvSpPr>
            <p:nvPr/>
          </p:nvSpPr>
          <p:spPr bwMode="auto">
            <a:xfrm>
              <a:off x="5876925" y="5751587"/>
              <a:ext cx="719138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OR</a:t>
              </a:r>
            </a:p>
          </p:txBody>
        </p:sp>
        <p:sp>
          <p:nvSpPr>
            <p:cNvPr id="22565" name="Text Box 46"/>
            <p:cNvSpPr txBox="1">
              <a:spLocks noChangeArrowheads="1"/>
            </p:cNvSpPr>
            <p:nvPr/>
          </p:nvSpPr>
          <p:spPr bwMode="auto">
            <a:xfrm>
              <a:off x="4581525" y="5461074"/>
              <a:ext cx="1225550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100" b="1"/>
                <a:t>6.1 – 6.9   (IFG)</a:t>
              </a:r>
            </a:p>
          </p:txBody>
        </p:sp>
        <p:sp>
          <p:nvSpPr>
            <p:cNvPr id="22566" name="Text Box 47"/>
            <p:cNvSpPr txBox="1">
              <a:spLocks noChangeArrowheads="1"/>
            </p:cNvSpPr>
            <p:nvPr/>
          </p:nvSpPr>
          <p:spPr bwMode="auto">
            <a:xfrm>
              <a:off x="4581525" y="6108774"/>
              <a:ext cx="1296988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100" b="1"/>
                <a:t>7.8 – 11.0  (IGT)</a:t>
              </a:r>
            </a:p>
          </p:txBody>
        </p:sp>
        <p:sp>
          <p:nvSpPr>
            <p:cNvPr id="22567" name="Text Box 48"/>
            <p:cNvSpPr txBox="1">
              <a:spLocks noChangeArrowheads="1"/>
            </p:cNvSpPr>
            <p:nvPr/>
          </p:nvSpPr>
          <p:spPr bwMode="auto">
            <a:xfrm>
              <a:off x="5805488" y="6083374"/>
              <a:ext cx="936625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≥ 11.1</a:t>
              </a:r>
            </a:p>
          </p:txBody>
        </p:sp>
        <p:sp>
          <p:nvSpPr>
            <p:cNvPr id="22568" name="Text Box 49"/>
            <p:cNvSpPr txBox="1">
              <a:spLocks noChangeArrowheads="1"/>
            </p:cNvSpPr>
            <p:nvPr/>
          </p:nvSpPr>
          <p:spPr bwMode="auto">
            <a:xfrm>
              <a:off x="5805488" y="5435674"/>
              <a:ext cx="936625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≥ 7.0</a:t>
              </a:r>
            </a:p>
          </p:txBody>
        </p:sp>
        <p:sp>
          <p:nvSpPr>
            <p:cNvPr id="22569" name="AutoShape 52"/>
            <p:cNvSpPr>
              <a:spLocks/>
            </p:cNvSpPr>
            <p:nvPr/>
          </p:nvSpPr>
          <p:spPr bwMode="auto">
            <a:xfrm rot="16200000" flipV="1">
              <a:off x="1377157" y="3599730"/>
              <a:ext cx="431800" cy="1944687"/>
            </a:xfrm>
            <a:prstGeom prst="rightBrace">
              <a:avLst>
                <a:gd name="adj1" fmla="val 3753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70" name="AutoShape 54"/>
            <p:cNvSpPr>
              <a:spLocks/>
            </p:cNvSpPr>
            <p:nvPr/>
          </p:nvSpPr>
          <p:spPr bwMode="auto">
            <a:xfrm rot="16200000" flipV="1">
              <a:off x="4904582" y="3599730"/>
              <a:ext cx="431800" cy="1944687"/>
            </a:xfrm>
            <a:prstGeom prst="rightBrace">
              <a:avLst>
                <a:gd name="adj1" fmla="val 3753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71" name="Text Box 57"/>
            <p:cNvSpPr txBox="1">
              <a:spLocks noChangeArrowheads="1"/>
            </p:cNvSpPr>
            <p:nvPr/>
          </p:nvSpPr>
          <p:spPr bwMode="auto">
            <a:xfrm>
              <a:off x="404813" y="107950"/>
              <a:ext cx="607525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Diagnosis of diabetes mellitus in </a:t>
              </a:r>
              <a:r>
                <a:rPr lang="en-GB" b="1" u="sng"/>
                <a:t>ASYMPTOMATIC</a:t>
              </a:r>
              <a:r>
                <a:rPr lang="en-GB"/>
                <a:t> adults</a:t>
              </a:r>
            </a:p>
          </p:txBody>
        </p:sp>
        <p:sp>
          <p:nvSpPr>
            <p:cNvPr id="165" name="Rectangle 58"/>
            <p:cNvSpPr>
              <a:spLocks noChangeArrowheads="1"/>
            </p:cNvSpPr>
            <p:nvPr/>
          </p:nvSpPr>
          <p:spPr bwMode="auto">
            <a:xfrm>
              <a:off x="1196975" y="971560"/>
              <a:ext cx="1871662" cy="8636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2573" name="Text Box 60"/>
            <p:cNvSpPr txBox="1">
              <a:spLocks noChangeArrowheads="1"/>
            </p:cNvSpPr>
            <p:nvPr/>
          </p:nvSpPr>
          <p:spPr bwMode="auto">
            <a:xfrm>
              <a:off x="1282700" y="969963"/>
              <a:ext cx="712788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100" b="1"/>
                <a:t>random</a:t>
              </a:r>
            </a:p>
            <a:p>
              <a:pPr algn="ctr"/>
              <a:r>
                <a:rPr lang="en-GB" sz="1100" b="1"/>
                <a:t>glucose</a:t>
              </a:r>
            </a:p>
          </p:txBody>
        </p:sp>
        <p:sp>
          <p:nvSpPr>
            <p:cNvPr id="22574" name="Text Box 61"/>
            <p:cNvSpPr txBox="1">
              <a:spLocks noChangeArrowheads="1"/>
            </p:cNvSpPr>
            <p:nvPr/>
          </p:nvSpPr>
          <p:spPr bwMode="auto">
            <a:xfrm>
              <a:off x="1250950" y="1403350"/>
              <a:ext cx="731838" cy="59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100" b="1"/>
                <a:t>fasting</a:t>
              </a:r>
            </a:p>
            <a:p>
              <a:pPr algn="ctr"/>
              <a:r>
                <a:rPr lang="en-GB" sz="1100" b="1"/>
                <a:t>glucose</a:t>
              </a:r>
            </a:p>
            <a:p>
              <a:pPr algn="ctr"/>
              <a:endParaRPr lang="en-GB" sz="1100" b="1"/>
            </a:p>
          </p:txBody>
        </p:sp>
        <p:sp>
          <p:nvSpPr>
            <p:cNvPr id="22575" name="Rectangle 63"/>
            <p:cNvSpPr>
              <a:spLocks noChangeArrowheads="1"/>
            </p:cNvSpPr>
            <p:nvPr/>
          </p:nvSpPr>
          <p:spPr bwMode="auto">
            <a:xfrm>
              <a:off x="1914525" y="1497013"/>
              <a:ext cx="987425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100" b="1"/>
                <a:t>≥7.0 mmol/L</a:t>
              </a:r>
            </a:p>
          </p:txBody>
        </p:sp>
        <p:sp>
          <p:nvSpPr>
            <p:cNvPr id="22576" name="Rectangle 64"/>
            <p:cNvSpPr>
              <a:spLocks noChangeArrowheads="1"/>
            </p:cNvSpPr>
            <p:nvPr/>
          </p:nvSpPr>
          <p:spPr bwMode="auto">
            <a:xfrm>
              <a:off x="1914525" y="1042988"/>
              <a:ext cx="10652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100" b="1"/>
                <a:t>≥11.1 mmol/L</a:t>
              </a:r>
            </a:p>
          </p:txBody>
        </p:sp>
        <p:sp>
          <p:nvSpPr>
            <p:cNvPr id="22577" name="Text Box 76"/>
            <p:cNvSpPr txBox="1">
              <a:spLocks noChangeArrowheads="1"/>
            </p:cNvSpPr>
            <p:nvPr/>
          </p:nvSpPr>
          <p:spPr bwMode="auto">
            <a:xfrm>
              <a:off x="115888" y="1547813"/>
              <a:ext cx="792162" cy="639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 b="1"/>
                <a:t>INITIAL</a:t>
              </a:r>
            </a:p>
            <a:p>
              <a:pPr algn="ctr"/>
              <a:r>
                <a:rPr lang="en-GB" sz="1200" b="1"/>
                <a:t>lab</a:t>
              </a:r>
            </a:p>
            <a:p>
              <a:pPr algn="ctr"/>
              <a:r>
                <a:rPr lang="en-GB" sz="1200" b="1"/>
                <a:t>glucose</a:t>
              </a:r>
            </a:p>
          </p:txBody>
        </p:sp>
        <p:grpSp>
          <p:nvGrpSpPr>
            <p:cNvPr id="171" name="Group 91"/>
            <p:cNvGrpSpPr>
              <a:grpSpLocks/>
            </p:cNvGrpSpPr>
            <p:nvPr/>
          </p:nvGrpSpPr>
          <p:grpSpPr bwMode="auto">
            <a:xfrm>
              <a:off x="1125538" y="2200275"/>
              <a:ext cx="1944687" cy="979488"/>
              <a:chOff x="1525" y="1324"/>
              <a:chExt cx="1225" cy="617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172" name="Rectangle 4"/>
              <p:cNvSpPr>
                <a:spLocks noChangeArrowheads="1"/>
              </p:cNvSpPr>
              <p:nvPr/>
            </p:nvSpPr>
            <p:spPr bwMode="auto">
              <a:xfrm>
                <a:off x="1570" y="1338"/>
                <a:ext cx="1180" cy="49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173" name="Text Box 6"/>
              <p:cNvSpPr txBox="1">
                <a:spLocks noChangeArrowheads="1"/>
              </p:cNvSpPr>
              <p:nvPr/>
            </p:nvSpPr>
            <p:spPr bwMode="auto">
              <a:xfrm>
                <a:off x="1908" y="1383"/>
                <a:ext cx="842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100" b="1" dirty="0"/>
                  <a:t>7.8 – 11.0 </a:t>
                </a:r>
                <a:r>
                  <a:rPr lang="en-GB" sz="1100" b="1" dirty="0" err="1"/>
                  <a:t>mmol</a:t>
                </a:r>
                <a:r>
                  <a:rPr lang="en-GB" sz="1100" b="1" dirty="0"/>
                  <a:t>/L</a:t>
                </a:r>
              </a:p>
            </p:txBody>
          </p:sp>
          <p:sp>
            <p:nvSpPr>
              <p:cNvPr id="174" name="Text Box 7"/>
              <p:cNvSpPr txBox="1">
                <a:spLocks noChangeArrowheads="1"/>
              </p:cNvSpPr>
              <p:nvPr/>
            </p:nvSpPr>
            <p:spPr bwMode="auto">
              <a:xfrm>
                <a:off x="1933" y="1598"/>
                <a:ext cx="793" cy="16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100" b="1" dirty="0"/>
                  <a:t>6.1 – 6.9 </a:t>
                </a:r>
                <a:r>
                  <a:rPr lang="en-GB" sz="1100" b="1" dirty="0" err="1"/>
                  <a:t>mmol</a:t>
                </a:r>
                <a:r>
                  <a:rPr lang="en-GB" sz="1100" b="1" dirty="0"/>
                  <a:t>/L</a:t>
                </a:r>
              </a:p>
            </p:txBody>
          </p:sp>
          <p:sp>
            <p:nvSpPr>
              <p:cNvPr id="175" name="Text Box 77"/>
              <p:cNvSpPr txBox="1">
                <a:spLocks noChangeArrowheads="1"/>
              </p:cNvSpPr>
              <p:nvPr/>
            </p:nvSpPr>
            <p:spPr bwMode="auto">
              <a:xfrm>
                <a:off x="1535" y="1324"/>
                <a:ext cx="449" cy="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100" b="1" dirty="0">
                    <a:cs typeface="+mn-cs"/>
                  </a:rPr>
                  <a:t>random</a:t>
                </a:r>
              </a:p>
              <a:p>
                <a:pPr algn="ctr">
                  <a:defRPr/>
                </a:pPr>
                <a:r>
                  <a:rPr lang="en-GB" sz="1100" b="1" dirty="0">
                    <a:cs typeface="+mn-cs"/>
                  </a:rPr>
                  <a:t>glucose</a:t>
                </a:r>
                <a:endParaRPr lang="en-GB" sz="1100" b="1" dirty="0"/>
              </a:p>
            </p:txBody>
          </p:sp>
          <p:sp>
            <p:nvSpPr>
              <p:cNvPr id="176" name="Text Box 78"/>
              <p:cNvSpPr txBox="1">
                <a:spLocks noChangeArrowheads="1"/>
              </p:cNvSpPr>
              <p:nvPr/>
            </p:nvSpPr>
            <p:spPr bwMode="auto">
              <a:xfrm>
                <a:off x="1525" y="1565"/>
                <a:ext cx="461" cy="3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 sz="1100" b="1" dirty="0">
                    <a:cs typeface="+mn-cs"/>
                  </a:rPr>
                  <a:t>fasting</a:t>
                </a:r>
              </a:p>
              <a:p>
                <a:pPr algn="ctr">
                  <a:defRPr/>
                </a:pPr>
                <a:r>
                  <a:rPr lang="en-GB" sz="1100" b="1" dirty="0">
                    <a:cs typeface="+mn-cs"/>
                  </a:rPr>
                  <a:t>glucose</a:t>
                </a:r>
                <a:endParaRPr lang="en-GB" sz="1100" b="1" dirty="0"/>
              </a:p>
              <a:p>
                <a:pPr algn="ctr">
                  <a:defRPr/>
                </a:pPr>
                <a:endParaRPr lang="en-GB" sz="1100" b="1" dirty="0"/>
              </a:p>
            </p:txBody>
          </p:sp>
        </p:grpSp>
        <p:sp>
          <p:nvSpPr>
            <p:cNvPr id="22579" name="Text Box 86"/>
            <p:cNvSpPr txBox="1">
              <a:spLocks noChangeArrowheads="1"/>
            </p:cNvSpPr>
            <p:nvPr/>
          </p:nvSpPr>
          <p:spPr bwMode="auto">
            <a:xfrm>
              <a:off x="3644900" y="1073150"/>
              <a:ext cx="950913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600" b="1"/>
                <a:t>fasting</a:t>
              </a:r>
            </a:p>
            <a:p>
              <a:pPr algn="ctr"/>
              <a:r>
                <a:rPr lang="en-GB" sz="1600" b="1"/>
                <a:t>glucose</a:t>
              </a:r>
            </a:p>
          </p:txBody>
        </p:sp>
        <p:sp>
          <p:nvSpPr>
            <p:cNvPr id="22580" name="AutoShape 87"/>
            <p:cNvSpPr>
              <a:spLocks/>
            </p:cNvSpPr>
            <p:nvPr/>
          </p:nvSpPr>
          <p:spPr bwMode="auto">
            <a:xfrm rot="10800000" flipH="1" flipV="1">
              <a:off x="5300663" y="827088"/>
              <a:ext cx="288925" cy="1152525"/>
            </a:xfrm>
            <a:prstGeom prst="rightBrace">
              <a:avLst>
                <a:gd name="adj1" fmla="val 3324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81" name="Text Box 74"/>
            <p:cNvSpPr txBox="1">
              <a:spLocks noChangeArrowheads="1"/>
            </p:cNvSpPr>
            <p:nvPr/>
          </p:nvSpPr>
          <p:spPr bwMode="auto">
            <a:xfrm>
              <a:off x="2924175" y="3779912"/>
              <a:ext cx="865188" cy="854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/>
                <a:t>(repeat blood test on a separate day)</a:t>
              </a:r>
            </a:p>
          </p:txBody>
        </p:sp>
        <p:sp>
          <p:nvSpPr>
            <p:cNvPr id="22582" name="Line 95"/>
            <p:cNvSpPr>
              <a:spLocks noChangeShapeType="1"/>
            </p:cNvSpPr>
            <p:nvPr/>
          </p:nvSpPr>
          <p:spPr bwMode="auto">
            <a:xfrm>
              <a:off x="1341438" y="2051050"/>
              <a:ext cx="258905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3" name="Line 96"/>
            <p:cNvSpPr>
              <a:spLocks noChangeShapeType="1"/>
            </p:cNvSpPr>
            <p:nvPr/>
          </p:nvSpPr>
          <p:spPr bwMode="auto">
            <a:xfrm>
              <a:off x="3930489" y="2051050"/>
              <a:ext cx="650639" cy="36071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4" name="Text Box 108"/>
            <p:cNvSpPr txBox="1">
              <a:spLocks noChangeArrowheads="1"/>
            </p:cNvSpPr>
            <p:nvPr/>
          </p:nvSpPr>
          <p:spPr bwMode="auto">
            <a:xfrm>
              <a:off x="3860800" y="755650"/>
              <a:ext cx="12239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/>
                <a:t>Take together on</a:t>
              </a:r>
            </a:p>
            <a:p>
              <a:pPr algn="ctr"/>
              <a:r>
                <a:rPr lang="en-GB" sz="1000"/>
                <a:t>separate day</a:t>
              </a:r>
            </a:p>
          </p:txBody>
        </p:sp>
        <p:sp>
          <p:nvSpPr>
            <p:cNvPr id="22585" name="Text Box 109"/>
            <p:cNvSpPr txBox="1">
              <a:spLocks noChangeArrowheads="1"/>
            </p:cNvSpPr>
            <p:nvPr/>
          </p:nvSpPr>
          <p:spPr bwMode="auto">
            <a:xfrm>
              <a:off x="0" y="2125663"/>
              <a:ext cx="981075" cy="549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/>
                <a:t>(random</a:t>
              </a:r>
            </a:p>
            <a:p>
              <a:pPr algn="ctr"/>
              <a:r>
                <a:rPr lang="en-GB" sz="1000"/>
                <a:t>OR</a:t>
              </a:r>
            </a:p>
            <a:p>
              <a:pPr algn="ctr"/>
              <a:r>
                <a:rPr lang="en-GB" sz="1000"/>
                <a:t>fasting)</a:t>
              </a:r>
            </a:p>
          </p:txBody>
        </p:sp>
        <p:sp>
          <p:nvSpPr>
            <p:cNvPr id="22586" name="AutoShape 110"/>
            <p:cNvSpPr>
              <a:spLocks/>
            </p:cNvSpPr>
            <p:nvPr/>
          </p:nvSpPr>
          <p:spPr bwMode="auto">
            <a:xfrm rot="10800000" flipV="1">
              <a:off x="836613" y="1116013"/>
              <a:ext cx="287337" cy="1727200"/>
            </a:xfrm>
            <a:prstGeom prst="rightBrace">
              <a:avLst>
                <a:gd name="adj1" fmla="val 5009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87" name="Text Box 111"/>
            <p:cNvSpPr txBox="1">
              <a:spLocks noChangeArrowheads="1"/>
            </p:cNvSpPr>
            <p:nvPr/>
          </p:nvSpPr>
          <p:spPr bwMode="auto">
            <a:xfrm>
              <a:off x="4365625" y="1149350"/>
              <a:ext cx="10874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600" b="1"/>
                <a:t>&amp; HbA</a:t>
              </a:r>
              <a:r>
                <a:rPr lang="en-GB" b="1" baseline="-25000"/>
                <a:t>1C</a:t>
              </a:r>
            </a:p>
          </p:txBody>
        </p:sp>
        <p:sp>
          <p:nvSpPr>
            <p:cNvPr id="22588" name="Rectangle 112"/>
            <p:cNvSpPr>
              <a:spLocks noChangeArrowheads="1"/>
            </p:cNvSpPr>
            <p:nvPr/>
          </p:nvSpPr>
          <p:spPr bwMode="auto">
            <a:xfrm>
              <a:off x="3860800" y="1582738"/>
              <a:ext cx="15843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/>
                <a:t>(Omit HbA1C if not suitable. See below.*)</a:t>
              </a:r>
            </a:p>
          </p:txBody>
        </p:sp>
        <p:sp>
          <p:nvSpPr>
            <p:cNvPr id="22589" name="Rectangle 113"/>
            <p:cNvSpPr>
              <a:spLocks noChangeArrowheads="1"/>
            </p:cNvSpPr>
            <p:nvPr/>
          </p:nvSpPr>
          <p:spPr bwMode="auto">
            <a:xfrm>
              <a:off x="5661025" y="825500"/>
              <a:ext cx="1079500" cy="1154113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90" name="Text Box 116"/>
            <p:cNvSpPr txBox="1">
              <a:spLocks noChangeArrowheads="1"/>
            </p:cNvSpPr>
            <p:nvPr/>
          </p:nvSpPr>
          <p:spPr bwMode="auto">
            <a:xfrm>
              <a:off x="5661025" y="820738"/>
              <a:ext cx="1052513" cy="1158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 b="1"/>
                <a:t>Determine whether at risk / diabetic</a:t>
              </a:r>
            </a:p>
            <a:p>
              <a:pPr algn="ctr"/>
              <a:r>
                <a:rPr lang="en-GB" sz="1000"/>
                <a:t>(see fasting glucose &amp; HbA1C ranges below)</a:t>
              </a:r>
            </a:p>
          </p:txBody>
        </p:sp>
        <p:sp>
          <p:nvSpPr>
            <p:cNvPr id="22591" name="Text Box 123"/>
            <p:cNvSpPr txBox="1">
              <a:spLocks noChangeArrowheads="1"/>
            </p:cNvSpPr>
            <p:nvPr/>
          </p:nvSpPr>
          <p:spPr bwMode="auto">
            <a:xfrm>
              <a:off x="5394325" y="4048199"/>
              <a:ext cx="555625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100" b="1"/>
                <a:t>(75 g)</a:t>
              </a:r>
            </a:p>
          </p:txBody>
        </p:sp>
        <p:sp>
          <p:nvSpPr>
            <p:cNvPr id="22592" name="TextBox 192"/>
            <p:cNvSpPr txBox="1">
              <a:spLocks noChangeArrowheads="1"/>
            </p:cNvSpPr>
            <p:nvPr/>
          </p:nvSpPr>
          <p:spPr bwMode="auto">
            <a:xfrm>
              <a:off x="404664" y="395536"/>
              <a:ext cx="4557658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900"/>
                <a:t>(If elderly, frail and asymptomatic, please consider whether screening is appropriate.) </a:t>
              </a:r>
            </a:p>
          </p:txBody>
        </p:sp>
        <p:sp>
          <p:nvSpPr>
            <p:cNvPr id="22593" name="Text Box 19"/>
            <p:cNvSpPr txBox="1">
              <a:spLocks noChangeArrowheads="1"/>
            </p:cNvSpPr>
            <p:nvPr/>
          </p:nvSpPr>
          <p:spPr bwMode="auto">
            <a:xfrm>
              <a:off x="4878834" y="4854872"/>
              <a:ext cx="63839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 b="1" u="sng"/>
                <a:t>at risk</a:t>
              </a:r>
            </a:p>
            <a:p>
              <a:pPr algn="ctr"/>
              <a:r>
                <a:rPr lang="en-GB" sz="1200" b="1" u="sng"/>
                <a:t>of DM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1493838" y="784225"/>
            <a:ext cx="5829300" cy="12446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Year xmlns="a495ef1b-0c32-4417-a144-e9bfdb11b89f">2017-01-25T00:00:00+00:00</Yea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93391C0A2794A88CB2421906A0542" ma:contentTypeVersion="2" ma:contentTypeDescription="Create a new document." ma:contentTypeScope="" ma:versionID="bc0ad405fb26052501fed616da015f1e">
  <xsd:schema xmlns:xsd="http://www.w3.org/2001/XMLSchema" xmlns:xs="http://www.w3.org/2001/XMLSchema" xmlns:p="http://schemas.microsoft.com/office/2006/metadata/properties" xmlns:ns1="http://schemas.microsoft.com/sharepoint/v3" xmlns:ns2="a495ef1b-0c32-4417-a144-e9bfdb11b89f" targetNamespace="http://schemas.microsoft.com/office/2006/metadata/properties" ma:root="true" ma:fieldsID="6d5ffd7df3aea41f031c83ad6b8a5aa3" ns1:_="" ns2:_="">
    <xsd:import namespace="http://schemas.microsoft.com/sharepoint/v3"/>
    <xsd:import namespace="a495ef1b-0c32-4417-a144-e9bfdb11b89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5ef1b-0c32-4417-a144-e9bfdb11b89f" elementFormDefault="qualified">
    <xsd:import namespace="http://schemas.microsoft.com/office/2006/documentManagement/types"/>
    <xsd:import namespace="http://schemas.microsoft.com/office/infopath/2007/PartnerControls"/>
    <xsd:element name="Year" ma:index="10" nillable="true" ma:displayName="Year" ma:format="DateOnly" ma:internalName="Year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17598F-DF1B-42BB-960A-95768E6F1E78}"/>
</file>

<file path=customXml/itemProps2.xml><?xml version="1.0" encoding="utf-8"?>
<ds:datastoreItem xmlns:ds="http://schemas.openxmlformats.org/officeDocument/2006/customXml" ds:itemID="{AE0222CB-5731-4463-9C25-48C473A1C3AA}"/>
</file>

<file path=customXml/itemProps3.xml><?xml version="1.0" encoding="utf-8"?>
<ds:datastoreItem xmlns:ds="http://schemas.openxmlformats.org/officeDocument/2006/customXml" ds:itemID="{FEB985B8-D992-4D6A-9D5C-DE04EE9B1C14}"/>
</file>

<file path=docProps/app.xml><?xml version="1.0" encoding="utf-8"?>
<Properties xmlns="http://schemas.openxmlformats.org/officeDocument/2006/extended-properties" xmlns:vt="http://schemas.openxmlformats.org/officeDocument/2006/docPropsVTypes">
  <TotalTime>8912</TotalTime>
  <Words>1437</Words>
  <Application>Microsoft Office PowerPoint</Application>
  <PresentationFormat>On-screen Show (4:3)</PresentationFormat>
  <Paragraphs>516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Comic Sans MS</vt:lpstr>
      <vt:lpstr>Courier</vt:lpstr>
      <vt:lpstr>Office Theme</vt:lpstr>
      <vt:lpstr>New diabetes diagnosis pathway PLIG, 19th Jan 2017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HbA1c </dc:title>
  <dc:creator>Jonathan Malo</dc:creator>
  <cp:lastModifiedBy>wendy.hannant</cp:lastModifiedBy>
  <cp:revision>132</cp:revision>
  <dcterms:created xsi:type="dcterms:W3CDTF">2016-12-31T11:26:53Z</dcterms:created>
  <dcterms:modified xsi:type="dcterms:W3CDTF">2017-01-25T11:20:48Z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0x01010049193391C0A2794A88CB2421906A0542</vt:lpwstr>
  </property>
</Properties>
</file>